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9" r:id="rId9"/>
  </p:sldIdLst>
  <p:sldSz cx="15360650" cy="6400800"/>
  <p:notesSz cx="6858000" cy="9144000"/>
  <p:defaultTextStyle>
    <a:defPPr>
      <a:defRPr lang="ru-RU"/>
    </a:defPPr>
    <a:lvl1pPr marL="0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1pPr>
    <a:lvl2pPr marL="522218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2pPr>
    <a:lvl3pPr marL="1044437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3pPr>
    <a:lvl4pPr marL="1566655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4pPr>
    <a:lvl5pPr marL="2088873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5pPr>
    <a:lvl6pPr marL="2611092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6pPr>
    <a:lvl7pPr marL="3133310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7pPr>
    <a:lvl8pPr marL="3655529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8pPr>
    <a:lvl9pPr marL="4177747" algn="l" defTabSz="1044437" rtl="0" eaLnBrk="1" latinLnBrk="0" hangingPunct="1">
      <a:defRPr sz="20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4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44"/>
    <a:srgbClr val="393939"/>
    <a:srgbClr val="FBFBFB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8" y="474"/>
      </p:cViewPr>
      <p:guideLst>
        <p:guide orient="horz" pos="2016"/>
        <p:guide pos="4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BEB62-C8C8-436D-9C81-ACCA51778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081" y="1047539"/>
            <a:ext cx="11520488" cy="2228427"/>
          </a:xfrm>
        </p:spPr>
        <p:txBody>
          <a:bodyPr anchor="b"/>
          <a:lstStyle>
            <a:lvl1pPr algn="ctr">
              <a:defRPr sz="313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EFDF8-1849-4B80-9510-6C8703753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081" y="3361902"/>
            <a:ext cx="11520488" cy="1545378"/>
          </a:xfrm>
        </p:spPr>
        <p:txBody>
          <a:bodyPr/>
          <a:lstStyle>
            <a:lvl1pPr marL="0" indent="0" algn="ctr">
              <a:buNone/>
              <a:defRPr sz="1255"/>
            </a:lvl1pPr>
            <a:lvl2pPr marL="239116" indent="0" algn="ctr">
              <a:buNone/>
              <a:defRPr sz="1046"/>
            </a:lvl2pPr>
            <a:lvl3pPr marL="478231" indent="0" algn="ctr">
              <a:buNone/>
              <a:defRPr sz="941"/>
            </a:lvl3pPr>
            <a:lvl4pPr marL="717347" indent="0" algn="ctr">
              <a:buNone/>
              <a:defRPr sz="837"/>
            </a:lvl4pPr>
            <a:lvl5pPr marL="956462" indent="0" algn="ctr">
              <a:buNone/>
              <a:defRPr sz="837"/>
            </a:lvl5pPr>
            <a:lvl6pPr marL="1195578" indent="0" algn="ctr">
              <a:buNone/>
              <a:defRPr sz="837"/>
            </a:lvl6pPr>
            <a:lvl7pPr marL="1434694" indent="0" algn="ctr">
              <a:buNone/>
              <a:defRPr sz="837"/>
            </a:lvl7pPr>
            <a:lvl8pPr marL="1673809" indent="0" algn="ctr">
              <a:buNone/>
              <a:defRPr sz="837"/>
            </a:lvl8pPr>
            <a:lvl9pPr marL="1912925" indent="0" algn="ctr">
              <a:buNone/>
              <a:defRPr sz="83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6818D-6210-4A2B-A007-F87CFDC4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B4FD64-962D-4B0E-B2F8-A062DEFB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5BC049-A8C3-4A17-88D7-C1B8D85A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FD2FD-F467-4E1B-8E54-8E12457E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58DA54-A4B3-4050-8256-A34B14C15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5C9424-E1C9-41D9-AC98-97D388DAD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E0FBB-5C23-4A86-8483-23FD8FF6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2C291E-AFF3-42C2-9E30-E5F04F39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0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BB9C35-CDE5-46CF-9405-AEAE6620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992465" y="340783"/>
            <a:ext cx="3312140" cy="542438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90A4E8-D6BB-4FF9-9265-0FB52C462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6044" y="340783"/>
            <a:ext cx="9744413" cy="542438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AB565-9C8D-4A2F-88E3-6143039F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EEA20B-7902-4560-A614-3C5BCC23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716BE3-901B-4201-8FEB-7BDA3FEE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0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F3644-F828-4F17-BF3C-F84CD1BB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5FDEC-50BA-48BE-8927-0AB4B60BC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159B0-DE4B-4304-B8A0-EC7ED4F0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F9FA6-192B-4BBC-B462-93EE29C3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9FD649-25EE-42E1-8651-451425A4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6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7189D-6D74-4C92-B0D6-7A0E5913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045" y="1595756"/>
            <a:ext cx="13248561" cy="2662554"/>
          </a:xfrm>
        </p:spPr>
        <p:txBody>
          <a:bodyPr anchor="b"/>
          <a:lstStyle>
            <a:lvl1pPr>
              <a:defRPr sz="313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B270EC-DB64-4F51-AC33-03148E4DC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045" y="4283500"/>
            <a:ext cx="13248561" cy="1400174"/>
          </a:xfrm>
        </p:spPr>
        <p:txBody>
          <a:bodyPr/>
          <a:lstStyle>
            <a:lvl1pPr marL="0" indent="0">
              <a:buNone/>
              <a:defRPr sz="1255">
                <a:solidFill>
                  <a:schemeClr val="tx1">
                    <a:tint val="75000"/>
                  </a:schemeClr>
                </a:solidFill>
              </a:defRPr>
            </a:lvl1pPr>
            <a:lvl2pPr marL="239116" indent="0">
              <a:buNone/>
              <a:defRPr sz="1046">
                <a:solidFill>
                  <a:schemeClr val="tx1">
                    <a:tint val="75000"/>
                  </a:schemeClr>
                </a:solidFill>
              </a:defRPr>
            </a:lvl2pPr>
            <a:lvl3pPr marL="478231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3pPr>
            <a:lvl4pPr marL="717347" indent="0">
              <a:buNone/>
              <a:defRPr sz="837">
                <a:solidFill>
                  <a:schemeClr val="tx1">
                    <a:tint val="75000"/>
                  </a:schemeClr>
                </a:solidFill>
              </a:defRPr>
            </a:lvl4pPr>
            <a:lvl5pPr marL="956462" indent="0">
              <a:buNone/>
              <a:defRPr sz="837">
                <a:solidFill>
                  <a:schemeClr val="tx1">
                    <a:tint val="75000"/>
                  </a:schemeClr>
                </a:solidFill>
              </a:defRPr>
            </a:lvl5pPr>
            <a:lvl6pPr marL="1195578" indent="0">
              <a:buNone/>
              <a:defRPr sz="837">
                <a:solidFill>
                  <a:schemeClr val="tx1">
                    <a:tint val="75000"/>
                  </a:schemeClr>
                </a:solidFill>
              </a:defRPr>
            </a:lvl6pPr>
            <a:lvl7pPr marL="1434694" indent="0">
              <a:buNone/>
              <a:defRPr sz="837">
                <a:solidFill>
                  <a:schemeClr val="tx1">
                    <a:tint val="75000"/>
                  </a:schemeClr>
                </a:solidFill>
              </a:defRPr>
            </a:lvl7pPr>
            <a:lvl8pPr marL="1673809" indent="0">
              <a:buNone/>
              <a:defRPr sz="837">
                <a:solidFill>
                  <a:schemeClr val="tx1">
                    <a:tint val="75000"/>
                  </a:schemeClr>
                </a:solidFill>
              </a:defRPr>
            </a:lvl8pPr>
            <a:lvl9pPr marL="1912925" indent="0">
              <a:buNone/>
              <a:defRPr sz="8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7BF4F-1368-4133-A2CE-0F6B7886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FF996-79B9-48FD-9CCB-65DD7B84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27A8A-1CCC-4703-A10E-0BEF32A6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7C4DC-D6BC-43E8-A29B-D3E0519E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53381B-346C-4E71-AF03-DDDE59B50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045" y="1703916"/>
            <a:ext cx="6528276" cy="40612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664C8B-BEA6-47EA-85C6-7A9C08BBD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6329" y="1703916"/>
            <a:ext cx="6528276" cy="40612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727A5F-9AE1-4C94-864B-57AB17B4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17088-06B1-4DDA-99BC-5DCFA137A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B0452A-034E-4461-85E8-A01D9AC2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2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7EB0D-2FD5-4A1C-ADCD-F95975EF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45" y="340784"/>
            <a:ext cx="13248561" cy="12371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3472C5-2967-4FEC-9D3E-C5921F19C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8046" y="1569085"/>
            <a:ext cx="6498275" cy="768985"/>
          </a:xfrm>
        </p:spPr>
        <p:txBody>
          <a:bodyPr anchor="b"/>
          <a:lstStyle>
            <a:lvl1pPr marL="0" indent="0">
              <a:buNone/>
              <a:defRPr sz="1255" b="1"/>
            </a:lvl1pPr>
            <a:lvl2pPr marL="239116" indent="0">
              <a:buNone/>
              <a:defRPr sz="1046" b="1"/>
            </a:lvl2pPr>
            <a:lvl3pPr marL="478231" indent="0">
              <a:buNone/>
              <a:defRPr sz="941" b="1"/>
            </a:lvl3pPr>
            <a:lvl4pPr marL="717347" indent="0">
              <a:buNone/>
              <a:defRPr sz="837" b="1"/>
            </a:lvl4pPr>
            <a:lvl5pPr marL="956462" indent="0">
              <a:buNone/>
              <a:defRPr sz="837" b="1"/>
            </a:lvl5pPr>
            <a:lvl6pPr marL="1195578" indent="0">
              <a:buNone/>
              <a:defRPr sz="837" b="1"/>
            </a:lvl6pPr>
            <a:lvl7pPr marL="1434694" indent="0">
              <a:buNone/>
              <a:defRPr sz="837" b="1"/>
            </a:lvl7pPr>
            <a:lvl8pPr marL="1673809" indent="0">
              <a:buNone/>
              <a:defRPr sz="837" b="1"/>
            </a:lvl8pPr>
            <a:lvl9pPr marL="1912925" indent="0">
              <a:buNone/>
              <a:defRPr sz="83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136D3E-D10B-491D-86D2-4D50FC865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8046" y="2338070"/>
            <a:ext cx="6498275" cy="34389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BACA64-11D7-4F7C-BBC3-F5A9F6858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76329" y="1569085"/>
            <a:ext cx="6530277" cy="768985"/>
          </a:xfrm>
        </p:spPr>
        <p:txBody>
          <a:bodyPr anchor="b"/>
          <a:lstStyle>
            <a:lvl1pPr marL="0" indent="0">
              <a:buNone/>
              <a:defRPr sz="1255" b="1"/>
            </a:lvl1pPr>
            <a:lvl2pPr marL="239116" indent="0">
              <a:buNone/>
              <a:defRPr sz="1046" b="1"/>
            </a:lvl2pPr>
            <a:lvl3pPr marL="478231" indent="0">
              <a:buNone/>
              <a:defRPr sz="941" b="1"/>
            </a:lvl3pPr>
            <a:lvl4pPr marL="717347" indent="0">
              <a:buNone/>
              <a:defRPr sz="837" b="1"/>
            </a:lvl4pPr>
            <a:lvl5pPr marL="956462" indent="0">
              <a:buNone/>
              <a:defRPr sz="837" b="1"/>
            </a:lvl5pPr>
            <a:lvl6pPr marL="1195578" indent="0">
              <a:buNone/>
              <a:defRPr sz="837" b="1"/>
            </a:lvl6pPr>
            <a:lvl7pPr marL="1434694" indent="0">
              <a:buNone/>
              <a:defRPr sz="837" b="1"/>
            </a:lvl7pPr>
            <a:lvl8pPr marL="1673809" indent="0">
              <a:buNone/>
              <a:defRPr sz="837" b="1"/>
            </a:lvl8pPr>
            <a:lvl9pPr marL="1912925" indent="0">
              <a:buNone/>
              <a:defRPr sz="83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CAB87E-2694-4A60-8E9C-347C38F25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76329" y="2338070"/>
            <a:ext cx="6530277" cy="34389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C3C2D1-768A-48F0-A1EE-9AABF7B5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40CE64-6650-4FEF-B829-4F76B1F1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FD2232-887F-423D-8260-E644ABC4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5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A1673-BAB8-4F35-AEA5-DA2F0A8A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DAFE6C-614D-4360-AC9A-7FDFB986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4100E2-806B-42C4-85E7-A21E613B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FB0547-12D7-4616-842A-F2C4C83E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6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D35524-FA82-4739-9AB0-1C987E51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CFD1E7-7665-4593-8370-6A6B7797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9BB6A8-E037-4B14-A31B-B0D6D6B3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22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D77BE-B715-4733-819F-D444F941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46" y="426720"/>
            <a:ext cx="4954209" cy="1493520"/>
          </a:xfrm>
        </p:spPr>
        <p:txBody>
          <a:bodyPr anchor="b"/>
          <a:lstStyle>
            <a:lvl1pPr>
              <a:defRPr sz="167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B2F8F9-D4FA-457F-820D-D40BBE5CD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277" y="921597"/>
            <a:ext cx="7776329" cy="4548717"/>
          </a:xfrm>
        </p:spPr>
        <p:txBody>
          <a:bodyPr/>
          <a:lstStyle>
            <a:lvl1pPr>
              <a:defRPr sz="1674"/>
            </a:lvl1pPr>
            <a:lvl2pPr>
              <a:defRPr sz="1464"/>
            </a:lvl2pPr>
            <a:lvl3pPr>
              <a:defRPr sz="1255"/>
            </a:lvl3pPr>
            <a:lvl4pPr>
              <a:defRPr sz="1046"/>
            </a:lvl4pPr>
            <a:lvl5pPr>
              <a:defRPr sz="1046"/>
            </a:lvl5pPr>
            <a:lvl6pPr>
              <a:defRPr sz="1046"/>
            </a:lvl6pPr>
            <a:lvl7pPr>
              <a:defRPr sz="1046"/>
            </a:lvl7pPr>
            <a:lvl8pPr>
              <a:defRPr sz="1046"/>
            </a:lvl8pPr>
            <a:lvl9pPr>
              <a:defRPr sz="10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442F6D-9185-441C-9AB5-EC92D559F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8046" y="1920240"/>
            <a:ext cx="4954209" cy="3557482"/>
          </a:xfrm>
        </p:spPr>
        <p:txBody>
          <a:bodyPr/>
          <a:lstStyle>
            <a:lvl1pPr marL="0" indent="0">
              <a:buNone/>
              <a:defRPr sz="837"/>
            </a:lvl1pPr>
            <a:lvl2pPr marL="239116" indent="0">
              <a:buNone/>
              <a:defRPr sz="732"/>
            </a:lvl2pPr>
            <a:lvl3pPr marL="478231" indent="0">
              <a:buNone/>
              <a:defRPr sz="628"/>
            </a:lvl3pPr>
            <a:lvl4pPr marL="717347" indent="0">
              <a:buNone/>
              <a:defRPr sz="523"/>
            </a:lvl4pPr>
            <a:lvl5pPr marL="956462" indent="0">
              <a:buNone/>
              <a:defRPr sz="523"/>
            </a:lvl5pPr>
            <a:lvl6pPr marL="1195578" indent="0">
              <a:buNone/>
              <a:defRPr sz="523"/>
            </a:lvl6pPr>
            <a:lvl7pPr marL="1434694" indent="0">
              <a:buNone/>
              <a:defRPr sz="523"/>
            </a:lvl7pPr>
            <a:lvl8pPr marL="1673809" indent="0">
              <a:buNone/>
              <a:defRPr sz="523"/>
            </a:lvl8pPr>
            <a:lvl9pPr marL="1912925" indent="0">
              <a:buNone/>
              <a:defRPr sz="5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D68299-7D2B-4DD3-8360-083F0045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99FCFB-8856-4164-9CBA-79DE984C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627213-F1B2-460B-A444-BC7058F67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8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9DAA8-48C8-4178-B83F-EE33C03CE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46" y="426720"/>
            <a:ext cx="4954209" cy="1493520"/>
          </a:xfrm>
        </p:spPr>
        <p:txBody>
          <a:bodyPr anchor="b"/>
          <a:lstStyle>
            <a:lvl1pPr>
              <a:defRPr sz="167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1CE7C-7BCF-4BFB-80E2-1A9D58B1E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30277" y="921597"/>
            <a:ext cx="7776329" cy="4548717"/>
          </a:xfrm>
        </p:spPr>
        <p:txBody>
          <a:bodyPr/>
          <a:lstStyle>
            <a:lvl1pPr marL="0" indent="0">
              <a:buNone/>
              <a:defRPr sz="1674"/>
            </a:lvl1pPr>
            <a:lvl2pPr marL="239116" indent="0">
              <a:buNone/>
              <a:defRPr sz="1464"/>
            </a:lvl2pPr>
            <a:lvl3pPr marL="478231" indent="0">
              <a:buNone/>
              <a:defRPr sz="1255"/>
            </a:lvl3pPr>
            <a:lvl4pPr marL="717347" indent="0">
              <a:buNone/>
              <a:defRPr sz="1046"/>
            </a:lvl4pPr>
            <a:lvl5pPr marL="956462" indent="0">
              <a:buNone/>
              <a:defRPr sz="1046"/>
            </a:lvl5pPr>
            <a:lvl6pPr marL="1195578" indent="0">
              <a:buNone/>
              <a:defRPr sz="1046"/>
            </a:lvl6pPr>
            <a:lvl7pPr marL="1434694" indent="0">
              <a:buNone/>
              <a:defRPr sz="1046"/>
            </a:lvl7pPr>
            <a:lvl8pPr marL="1673809" indent="0">
              <a:buNone/>
              <a:defRPr sz="1046"/>
            </a:lvl8pPr>
            <a:lvl9pPr marL="1912925" indent="0">
              <a:buNone/>
              <a:defRPr sz="1046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57BE33-F242-498B-8545-038BF74F7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8046" y="1920240"/>
            <a:ext cx="4954209" cy="3557482"/>
          </a:xfrm>
        </p:spPr>
        <p:txBody>
          <a:bodyPr/>
          <a:lstStyle>
            <a:lvl1pPr marL="0" indent="0">
              <a:buNone/>
              <a:defRPr sz="837"/>
            </a:lvl1pPr>
            <a:lvl2pPr marL="239116" indent="0">
              <a:buNone/>
              <a:defRPr sz="732"/>
            </a:lvl2pPr>
            <a:lvl3pPr marL="478231" indent="0">
              <a:buNone/>
              <a:defRPr sz="628"/>
            </a:lvl3pPr>
            <a:lvl4pPr marL="717347" indent="0">
              <a:buNone/>
              <a:defRPr sz="523"/>
            </a:lvl4pPr>
            <a:lvl5pPr marL="956462" indent="0">
              <a:buNone/>
              <a:defRPr sz="523"/>
            </a:lvl5pPr>
            <a:lvl6pPr marL="1195578" indent="0">
              <a:buNone/>
              <a:defRPr sz="523"/>
            </a:lvl6pPr>
            <a:lvl7pPr marL="1434694" indent="0">
              <a:buNone/>
              <a:defRPr sz="523"/>
            </a:lvl7pPr>
            <a:lvl8pPr marL="1673809" indent="0">
              <a:buNone/>
              <a:defRPr sz="523"/>
            </a:lvl8pPr>
            <a:lvl9pPr marL="1912925" indent="0">
              <a:buNone/>
              <a:defRPr sz="5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8E0E6D-BAAC-4CEF-B430-86B8B4D3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78764B-4CE8-41D4-8F71-3129AA2A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4EE9E9-5289-412B-B6A2-2B545F89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35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F67F6-CAD5-4FED-8195-AF4724E7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45" y="340784"/>
            <a:ext cx="13248561" cy="1237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D32269-2F20-4D1D-8CB6-A9843C62B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045" y="1703916"/>
            <a:ext cx="13248561" cy="4061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305FE3-8869-49B0-856F-AE40DD5E2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045" y="5932594"/>
            <a:ext cx="3456146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85A4-4873-4033-BA29-F243F89A2F8C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DBCA44-9C81-44E1-8BA4-A48FAD190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8216" y="5932594"/>
            <a:ext cx="5184219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402478-D923-49F4-8014-702685D2E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8459" y="5932594"/>
            <a:ext cx="3456146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3FD4C-1E2B-4DE6-BF13-C685669B3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66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78231" rtl="0" eaLnBrk="1" latinLnBrk="0" hangingPunct="1">
        <a:lnSpc>
          <a:spcPct val="90000"/>
        </a:lnSpc>
        <a:spcBef>
          <a:spcPct val="0"/>
        </a:spcBef>
        <a:buNone/>
        <a:defRPr sz="2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558" indent="-119558" algn="l" defTabSz="478231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464" kern="1200">
          <a:solidFill>
            <a:schemeClr val="tx1"/>
          </a:solidFill>
          <a:latin typeface="+mn-lt"/>
          <a:ea typeface="+mn-ea"/>
          <a:cs typeface="+mn-cs"/>
        </a:defRPr>
      </a:lvl1pPr>
      <a:lvl2pPr marL="358673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1255" kern="1200">
          <a:solidFill>
            <a:schemeClr val="tx1"/>
          </a:solidFill>
          <a:latin typeface="+mn-lt"/>
          <a:ea typeface="+mn-ea"/>
          <a:cs typeface="+mn-cs"/>
        </a:defRPr>
      </a:lvl2pPr>
      <a:lvl3pPr marL="597789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1046" kern="1200">
          <a:solidFill>
            <a:schemeClr val="tx1"/>
          </a:solidFill>
          <a:latin typeface="+mn-lt"/>
          <a:ea typeface="+mn-ea"/>
          <a:cs typeface="+mn-cs"/>
        </a:defRPr>
      </a:lvl3pPr>
      <a:lvl4pPr marL="836905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4pPr>
      <a:lvl5pPr marL="1076020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5pPr>
      <a:lvl6pPr marL="1315136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6pPr>
      <a:lvl7pPr marL="1554251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7pPr>
      <a:lvl8pPr marL="1793367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8pPr>
      <a:lvl9pPr marL="2032483" indent="-119558" algn="l" defTabSz="478231" rtl="0" eaLnBrk="1" latinLnBrk="0" hangingPunct="1">
        <a:lnSpc>
          <a:spcPct val="90000"/>
        </a:lnSpc>
        <a:spcBef>
          <a:spcPts val="262"/>
        </a:spcBef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1pPr>
      <a:lvl2pPr marL="239116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2pPr>
      <a:lvl3pPr marL="478231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3pPr>
      <a:lvl4pPr marL="717347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4pPr>
      <a:lvl5pPr marL="956462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5pPr>
      <a:lvl6pPr marL="1195578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6pPr>
      <a:lvl7pPr marL="1434694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7pPr>
      <a:lvl8pPr marL="1673809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8pPr>
      <a:lvl9pPr marL="1912925" algn="l" defTabSz="478231" rtl="0" eaLnBrk="1" latinLnBrk="0" hangingPunct="1">
        <a:defRPr sz="9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3D50C-D88D-41ED-A88E-994CEDE014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B44864-CE8F-42EE-808A-666C30FB1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9ACD27-80D7-403A-B871-6B68DA8A64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"/>
            <a:ext cx="15360650" cy="640027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A9F9388-2633-4E71-A361-C13E31BD2EBC}"/>
              </a:ext>
            </a:extLst>
          </p:cNvPr>
          <p:cNvSpPr txBox="1">
            <a:spLocks/>
          </p:cNvSpPr>
          <p:nvPr/>
        </p:nvSpPr>
        <p:spPr>
          <a:xfrm>
            <a:off x="419099" y="924232"/>
            <a:ext cx="11133804" cy="2380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4782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6000" b="1" dirty="0">
                <a:solidFill>
                  <a:srgbClr val="FF6D44"/>
                </a:solidFill>
                <a:latin typeface="+mn-lt"/>
              </a:rPr>
              <a:t>РОССИЙСКАЯ </a:t>
            </a:r>
            <a:br>
              <a:rPr lang="en-US" sz="6000" b="1" dirty="0">
                <a:solidFill>
                  <a:srgbClr val="FF6D44"/>
                </a:solidFill>
                <a:latin typeface="+mn-lt"/>
              </a:rPr>
            </a:br>
            <a:r>
              <a:rPr lang="ru-RU" sz="6000" b="1" dirty="0">
                <a:solidFill>
                  <a:srgbClr val="FF6D44"/>
                </a:solidFill>
                <a:latin typeface="+mn-lt"/>
              </a:rPr>
              <a:t>СТРОИТЕЛЬНАЯ </a:t>
            </a:r>
            <a:br>
              <a:rPr lang="en-US" sz="6000" b="1" dirty="0">
                <a:solidFill>
                  <a:srgbClr val="FF6D44"/>
                </a:solidFill>
                <a:latin typeface="+mn-lt"/>
              </a:rPr>
            </a:br>
            <a:r>
              <a:rPr lang="ru-RU" sz="6000" b="1" dirty="0">
                <a:solidFill>
                  <a:srgbClr val="FF6D44"/>
                </a:solidFill>
                <a:latin typeface="+mn-lt"/>
              </a:rPr>
              <a:t>НЕДЕЛЯ 2025</a:t>
            </a:r>
            <a:endParaRPr lang="ru-RU" dirty="0">
              <a:latin typeface="+mn-lt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C7D7A82-DEE9-4442-84B4-0C1F78653722}"/>
              </a:ext>
            </a:extLst>
          </p:cNvPr>
          <p:cNvSpPr txBox="1">
            <a:spLocks/>
          </p:cNvSpPr>
          <p:nvPr/>
        </p:nvSpPr>
        <p:spPr>
          <a:xfrm>
            <a:off x="419100" y="3382520"/>
            <a:ext cx="6858000" cy="59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78231" rtl="0" eaLnBrk="1" latinLnBrk="0" hangingPunct="1">
              <a:lnSpc>
                <a:spcPct val="90000"/>
              </a:lnSpc>
              <a:spcBef>
                <a:spcPts val="523"/>
              </a:spcBef>
              <a:buFont typeface="Arial" panose="020B0604020202020204" pitchFamily="34" charset="0"/>
              <a:buNone/>
              <a:defRPr sz="12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116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231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347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8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462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8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95578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8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34694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8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73809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8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12925" indent="0" algn="ctr" defTabSz="478231" rtl="0" eaLnBrk="1" latinLnBrk="0" hangingPunct="1">
              <a:lnSpc>
                <a:spcPct val="90000"/>
              </a:lnSpc>
              <a:spcBef>
                <a:spcPts val="262"/>
              </a:spcBef>
              <a:buFont typeface="Arial" panose="020B0604020202020204" pitchFamily="34" charset="0"/>
              <a:buNone/>
              <a:defRPr sz="8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</a:rPr>
              <a:t>Как сделать наши города лучше?</a:t>
            </a:r>
            <a:endParaRPr lang="ru-RU" sz="3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93023-66C3-4154-8D2D-A016CC860F02}"/>
              </a:ext>
            </a:extLst>
          </p:cNvPr>
          <p:cNvSpPr txBox="1"/>
          <p:nvPr/>
        </p:nvSpPr>
        <p:spPr>
          <a:xfrm>
            <a:off x="419099" y="3945013"/>
            <a:ext cx="6257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alibri" pitchFamily="34" charset="0"/>
                <a:cs typeface="Calibri" pitchFamily="34" charset="0"/>
              </a:rPr>
              <a:t>Ракова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 Марина Владимировна</a:t>
            </a:r>
          </a:p>
          <a:p>
            <a:r>
              <a:rPr lang="ru-RU" sz="1600" dirty="0">
                <a:latin typeface="Calibri" pitchFamily="34" charset="0"/>
                <a:cs typeface="Calibri" pitchFamily="34" charset="0"/>
              </a:rPr>
              <a:t>Главный советник губернатора Нижегородской области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69AC14-90C6-43B9-89D9-2BFBCD0A67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400254"/>
            <a:ext cx="4152900" cy="3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3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309" y="0"/>
            <a:ext cx="1546926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A1D610-89F3-456C-87E8-18C4662920FF}"/>
              </a:ext>
            </a:extLst>
          </p:cNvPr>
          <p:cNvGrpSpPr/>
          <p:nvPr/>
        </p:nvGrpSpPr>
        <p:grpSpPr>
          <a:xfrm>
            <a:off x="348702" y="240702"/>
            <a:ext cx="14645492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BA153B08-BFF3-47FE-AFF7-09F349C11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1600" dirty="0">
                  <a:solidFill>
                    <a:schemeClr val="bg1"/>
                  </a:solidFill>
                  <a:ea typeface="Calibri" panose="020F0502020204030204" pitchFamily="34" charset="0"/>
                </a:rPr>
                <a:t>Как сделать наши города лучше?</a:t>
              </a:r>
              <a:endParaRPr lang="ru-RU" sz="1600" dirty="0">
                <a:solidFill>
                  <a:schemeClr val="bg1"/>
                </a:solidFill>
                <a:latin typeface="Involve" panose="020B0502020202020204" pitchFamily="34" charset="0"/>
              </a:endParaRP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C33E409-582B-4E92-978F-6ED33CA8A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algn="r" eaLnBrk="1" hangingPunct="1">
                  <a:lnSpc>
                    <a:spcPct val="90000"/>
                  </a:lnSpc>
                </a:pPr>
                <a:t>2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131DD15-407E-4B1B-A5D6-880A7E7FFF18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D2666C-AB4F-40F3-9703-4BBA694E6937}"/>
              </a:ext>
            </a:extLst>
          </p:cNvPr>
          <p:cNvSpPr txBox="1"/>
          <p:nvPr/>
        </p:nvSpPr>
        <p:spPr>
          <a:xfrm>
            <a:off x="348702" y="2300206"/>
            <a:ext cx="6533879" cy="20313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ru-RU" sz="6600" b="1" dirty="0">
                <a:solidFill>
                  <a:srgbClr val="FBFBFB"/>
                </a:solidFill>
              </a:rPr>
              <a:t>ДАВНО ЛИ ВЫ БЫВАЛИ В ЛЕСУ?</a:t>
            </a:r>
          </a:p>
        </p:txBody>
      </p:sp>
    </p:spTree>
    <p:extLst>
      <p:ext uri="{BB962C8B-B14F-4D97-AF65-F5344CB8AC3E}">
        <p14:creationId xmlns:p14="http://schemas.microsoft.com/office/powerpoint/2010/main" val="269442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9A1D610-89F3-456C-87E8-18C4662920FF}"/>
              </a:ext>
            </a:extLst>
          </p:cNvPr>
          <p:cNvGrpSpPr/>
          <p:nvPr/>
        </p:nvGrpSpPr>
        <p:grpSpPr>
          <a:xfrm>
            <a:off x="348702" y="240702"/>
            <a:ext cx="14645492" cy="513707"/>
            <a:chOff x="348702" y="240702"/>
            <a:chExt cx="11494596" cy="513707"/>
          </a:xfrm>
        </p:grpSpPr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BA153B08-BFF3-47FE-AFF7-09F349C11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1600" dirty="0">
                  <a:ea typeface="Calibri" panose="020F0502020204030204" pitchFamily="34" charset="0"/>
                </a:rPr>
                <a:t>Как сделать наши города лучше?</a:t>
              </a:r>
              <a:endParaRPr lang="ru-RU" sz="1600" dirty="0">
                <a:latin typeface="Involve" panose="020B0502020202020204" pitchFamily="34" charset="0"/>
              </a:endParaRPr>
            </a:p>
          </p:txBody>
        </p:sp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id="{2C33E409-582B-4E92-978F-6ED33CA8A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algn="r" eaLnBrk="1" hangingPunct="1">
                  <a:lnSpc>
                    <a:spcPct val="90000"/>
                  </a:lnSpc>
                </a:pPr>
                <a:t>3</a:t>
              </a:fld>
              <a:endPara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7131DD15-407E-4B1B-A5D6-880A7E7FFF18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69AC14-90C6-43B9-89D9-2BFBCD0A67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260" y="5591686"/>
            <a:ext cx="4152900" cy="381618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A9F9388-2633-4E71-A361-C13E31BD2EBC}"/>
              </a:ext>
            </a:extLst>
          </p:cNvPr>
          <p:cNvSpPr txBox="1">
            <a:spLocks/>
          </p:cNvSpPr>
          <p:nvPr/>
        </p:nvSpPr>
        <p:spPr>
          <a:xfrm>
            <a:off x="4226846" y="1052047"/>
            <a:ext cx="11133804" cy="76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782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kern="100" dirty="0">
                <a:solidFill>
                  <a:srgbClr val="393939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Национальные проекты 2025-2030</a:t>
            </a:r>
            <a:endParaRPr lang="ru-RU" sz="4400" dirty="0">
              <a:solidFill>
                <a:srgbClr val="393939"/>
              </a:solidFill>
              <a:latin typeface="+mn-lt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218566" y="1956709"/>
            <a:ext cx="10790465" cy="3301097"/>
            <a:chOff x="930729" y="2618015"/>
            <a:chExt cx="10790465" cy="330109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930729" y="2669722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Семья</a:t>
              </a: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083379" y="2658837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Кадры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5255079" y="2650672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Молодежь и дети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7443108" y="2642508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Продолжительная и активная жизнь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9639300" y="2618015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Новые технологии сбережения здоровья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952501" y="3499761"/>
              <a:ext cx="2041071" cy="718457"/>
            </a:xfrm>
            <a:prstGeom prst="roundRect">
              <a:avLst/>
            </a:prstGeom>
            <a:solidFill>
              <a:srgbClr val="FF6D4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Экологическое благополучие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105151" y="3488876"/>
              <a:ext cx="2041071" cy="718457"/>
            </a:xfrm>
            <a:prstGeom prst="roundRect">
              <a:avLst/>
            </a:prstGeom>
            <a:solidFill>
              <a:srgbClr val="FF6D4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Инфраструктура для жизни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5276851" y="3480711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Международная кооперация и экспорт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7464880" y="3472547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Эффективная транспортная система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9661072" y="3448054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Туризм и гостеприимство</a:t>
              </a: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966109" y="4337962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Транспортная мобильность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3118759" y="4327077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300" b="1" dirty="0">
                  <a:latin typeface="Calibri" pitchFamily="34" charset="0"/>
                  <a:cs typeface="Calibri" pitchFamily="34" charset="0"/>
                </a:rPr>
                <a:t>Экономика данных </a:t>
              </a:r>
              <a:br>
                <a:rPr lang="ru-RU" sz="1300" b="1" dirty="0">
                  <a:latin typeface="Calibri" pitchFamily="34" charset="0"/>
                  <a:cs typeface="Calibri" pitchFamily="34" charset="0"/>
                </a:rPr>
              </a:br>
              <a:r>
                <a:rPr lang="ru-RU" sz="1300" b="1" dirty="0">
                  <a:latin typeface="Calibri" pitchFamily="34" charset="0"/>
                  <a:cs typeface="Calibri" pitchFamily="34" charset="0"/>
                </a:rPr>
                <a:t>и цифровая трансформация государства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5290459" y="4318912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Эффективная и конкурентная экономика</a:t>
              </a: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7478488" y="4310748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Средства производства и автоматизации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9674680" y="4286255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Беспилотные авиационные системы</a:t>
              </a: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963386" y="5200655"/>
              <a:ext cx="3437163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Технологическое обеспечение продовольственной безопасности 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4528458" y="5189770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Новые материалы и химия</a:t>
              </a: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6694714" y="5181605"/>
              <a:ext cx="28411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Новые энергетические технологии (в том числе атомные)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9680123" y="5173441"/>
              <a:ext cx="2041071" cy="7184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latin typeface="Calibri" pitchFamily="34" charset="0"/>
                  <a:cs typeface="Calibri" pitchFamily="34" charset="0"/>
                </a:rPr>
                <a:t>Перспективные космические технологии и сервисы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94695" y="1052047"/>
            <a:ext cx="3636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100" dirty="0">
                <a:solidFill>
                  <a:srgbClr val="FF6D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РОССИИ –</a:t>
            </a:r>
            <a:r>
              <a:rPr lang="en-US" sz="2400" b="1" kern="100" dirty="0">
                <a:solidFill>
                  <a:srgbClr val="FF6D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kern="100" dirty="0">
                <a:solidFill>
                  <a:srgbClr val="FF6D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«МАТРИЦА ВОЗМОЖНОСТЕЙ» ДЛЯ РЕГИОНОВ и ГОРОДОВ</a:t>
            </a:r>
            <a:endParaRPr lang="ru-RU" sz="2400" dirty="0">
              <a:solidFill>
                <a:srgbClr val="FF6D44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94695" y="3129361"/>
            <a:ext cx="35536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Сформирован портфель национальных проектов на 2025–2030 годы. Каждый – со своими масштабными целями по дальнейшему развитию страны до конца текущего десятилетия и практически в каждом затрагиваются вопросы пространственного планирования, экологического благополучия и улучшения качества жизни.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1429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A1D610-89F3-456C-87E8-18C4662920FF}"/>
              </a:ext>
            </a:extLst>
          </p:cNvPr>
          <p:cNvGrpSpPr/>
          <p:nvPr/>
        </p:nvGrpSpPr>
        <p:grpSpPr>
          <a:xfrm>
            <a:off x="348702" y="240702"/>
            <a:ext cx="14645492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BA153B08-BFF3-47FE-AFF7-09F349C11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1600" dirty="0">
                  <a:ea typeface="Calibri" panose="020F0502020204030204" pitchFamily="34" charset="0"/>
                </a:rPr>
                <a:t>Как сделать наши города лучше?</a:t>
              </a:r>
              <a:endParaRPr lang="ru-RU" sz="1600" dirty="0">
                <a:latin typeface="Involve" panose="020B0502020202020204" pitchFamily="34" charset="0"/>
              </a:endParaRP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C33E409-582B-4E92-978F-6ED33CA8A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algn="r" eaLnBrk="1" hangingPunct="1">
                  <a:lnSpc>
                    <a:spcPct val="90000"/>
                  </a:lnSpc>
                </a:pPr>
                <a:t>4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131DD15-407E-4B1B-A5D6-880A7E7FFF18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D8D532-30FF-44B7-9E42-748FF1950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66" y="5643716"/>
            <a:ext cx="4060528" cy="3731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02119B-6F34-4C4D-B931-EC95FA809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6486781" y="995019"/>
            <a:ext cx="629255" cy="3729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50CA171-4D3C-4751-92E5-BB0709716170}"/>
              </a:ext>
            </a:extLst>
          </p:cNvPr>
          <p:cNvSpPr txBox="1"/>
          <p:nvPr/>
        </p:nvSpPr>
        <p:spPr>
          <a:xfrm>
            <a:off x="7273215" y="910389"/>
            <a:ext cx="3470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Особо охраняемые природные территории</a:t>
            </a:r>
          </a:p>
          <a:p>
            <a:r>
              <a:rPr lang="ru-RU" sz="1100" dirty="0"/>
              <a:t>ООПТ (Нижний Новгород и Зеленый город)</a:t>
            </a:r>
          </a:p>
          <a:p>
            <a:r>
              <a:rPr lang="en-US" sz="1400" b="1" dirty="0"/>
              <a:t>S - </a:t>
            </a:r>
            <a:r>
              <a:rPr lang="ru-RU" sz="1400" b="1" dirty="0"/>
              <a:t>7454,06</a:t>
            </a:r>
            <a:r>
              <a:rPr lang="en-US" sz="1400" b="1" dirty="0"/>
              <a:t> </a:t>
            </a:r>
            <a:r>
              <a:rPr lang="ru-RU" sz="1400" b="1" dirty="0"/>
              <a:t>га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7E736F-D61C-48A5-9D49-F94EAE48D0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6486781" y="1702523"/>
            <a:ext cx="629255" cy="37294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64DD99-1BBC-4FC6-A22C-9C5275848900}"/>
              </a:ext>
            </a:extLst>
          </p:cNvPr>
          <p:cNvSpPr txBox="1"/>
          <p:nvPr/>
        </p:nvSpPr>
        <p:spPr>
          <a:xfrm>
            <a:off x="7273215" y="1603265"/>
            <a:ext cx="3259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Озелененные территории общего пользования ОТОП (Нижний Новгород)</a:t>
            </a:r>
          </a:p>
          <a:p>
            <a:r>
              <a:rPr lang="en-US" sz="1400" b="1" dirty="0"/>
              <a:t>S - </a:t>
            </a:r>
            <a:r>
              <a:rPr lang="ru-RU" sz="1400" b="1" dirty="0"/>
              <a:t>2183,82 га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D028C20-F384-4777-97FF-F9DE6B5B9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6486782" y="2392401"/>
            <a:ext cx="629254" cy="40011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D4ECE0A-31E4-4100-B3AA-5243DC491669}"/>
              </a:ext>
            </a:extLst>
          </p:cNvPr>
          <p:cNvSpPr txBox="1"/>
          <p:nvPr/>
        </p:nvSpPr>
        <p:spPr>
          <a:xfrm>
            <a:off x="7273215" y="2383203"/>
            <a:ext cx="2891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Охраняемый природный ландшафт</a:t>
            </a:r>
          </a:p>
          <a:p>
            <a:r>
              <a:rPr lang="en-US" sz="1400" b="1" dirty="0"/>
              <a:t>S </a:t>
            </a:r>
            <a:r>
              <a:rPr lang="ru-RU" sz="1400" b="1" dirty="0"/>
              <a:t>- 194,508 га</a:t>
            </a:r>
          </a:p>
        </p:txBody>
      </p:sp>
      <p:grpSp>
        <p:nvGrpSpPr>
          <p:cNvPr id="34" name="Группа 8">
            <a:extLst>
              <a:ext uri="{FF2B5EF4-FFF2-40B4-BE49-F238E27FC236}">
                <a16:creationId xmlns:a16="http://schemas.microsoft.com/office/drawing/2014/main" id="{C2E79E2F-A777-25E9-3768-263D8B26E989}"/>
              </a:ext>
            </a:extLst>
          </p:cNvPr>
          <p:cNvGrpSpPr/>
          <p:nvPr/>
        </p:nvGrpSpPr>
        <p:grpSpPr>
          <a:xfrm>
            <a:off x="285136" y="855406"/>
            <a:ext cx="5910602" cy="5286557"/>
            <a:chOff x="1774826" y="473076"/>
            <a:chExt cx="5997575" cy="5197475"/>
          </a:xfrm>
        </p:grpSpPr>
        <p:pic>
          <p:nvPicPr>
            <p:cNvPr id="42" name="Рисунок 9">
              <a:extLst>
                <a:ext uri="{FF2B5EF4-FFF2-40B4-BE49-F238E27FC236}">
                  <a16:creationId xmlns:a16="http://schemas.microsoft.com/office/drawing/2014/main" id="{F1447ED1-7EF9-4A8D-A451-403E20F1B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/>
          </p:blipFill>
          <p:spPr>
            <a:xfrm>
              <a:off x="1865870" y="504825"/>
              <a:ext cx="5877955" cy="5093207"/>
            </a:xfrm>
            <a:prstGeom prst="rect">
              <a:avLst/>
            </a:prstGeom>
          </p:spPr>
        </p:pic>
        <p:sp>
          <p:nvSpPr>
            <p:cNvPr id="43" name="Полилиния: фигура 1">
              <a:extLst>
                <a:ext uri="{FF2B5EF4-FFF2-40B4-BE49-F238E27FC236}">
                  <a16:creationId xmlns:a16="http://schemas.microsoft.com/office/drawing/2014/main" id="{0709A77F-1198-496F-923A-E5C29C1DA1A5}"/>
                </a:ext>
              </a:extLst>
            </p:cNvPr>
            <p:cNvSpPr/>
            <p:nvPr/>
          </p:nvSpPr>
          <p:spPr>
            <a:xfrm>
              <a:off x="1831975" y="476250"/>
              <a:ext cx="4495800" cy="1987550"/>
            </a:xfrm>
            <a:custGeom>
              <a:avLst/>
              <a:gdLst>
                <a:gd name="connsiteX0" fmla="*/ 53975 w 4495800"/>
                <a:gd name="connsiteY0" fmla="*/ 1987550 h 1987550"/>
                <a:gd name="connsiteX1" fmla="*/ 85725 w 4495800"/>
                <a:gd name="connsiteY1" fmla="*/ 1555750 h 1987550"/>
                <a:gd name="connsiteX2" fmla="*/ 1647825 w 4495800"/>
                <a:gd name="connsiteY2" fmla="*/ 1679575 h 1987550"/>
                <a:gd name="connsiteX3" fmla="*/ 1562100 w 4495800"/>
                <a:gd name="connsiteY3" fmla="*/ 1330325 h 1987550"/>
                <a:gd name="connsiteX4" fmla="*/ 1631950 w 4495800"/>
                <a:gd name="connsiteY4" fmla="*/ 1035050 h 1987550"/>
                <a:gd name="connsiteX5" fmla="*/ 1749425 w 4495800"/>
                <a:gd name="connsiteY5" fmla="*/ 930275 h 1987550"/>
                <a:gd name="connsiteX6" fmla="*/ 1908175 w 4495800"/>
                <a:gd name="connsiteY6" fmla="*/ 933450 h 1987550"/>
                <a:gd name="connsiteX7" fmla="*/ 2044700 w 4495800"/>
                <a:gd name="connsiteY7" fmla="*/ 923925 h 1987550"/>
                <a:gd name="connsiteX8" fmla="*/ 2117725 w 4495800"/>
                <a:gd name="connsiteY8" fmla="*/ 901700 h 1987550"/>
                <a:gd name="connsiteX9" fmla="*/ 2152650 w 4495800"/>
                <a:gd name="connsiteY9" fmla="*/ 876300 h 1987550"/>
                <a:gd name="connsiteX10" fmla="*/ 2203450 w 4495800"/>
                <a:gd name="connsiteY10" fmla="*/ 879475 h 1987550"/>
                <a:gd name="connsiteX11" fmla="*/ 2174875 w 4495800"/>
                <a:gd name="connsiteY11" fmla="*/ 844550 h 1987550"/>
                <a:gd name="connsiteX12" fmla="*/ 2149475 w 4495800"/>
                <a:gd name="connsiteY12" fmla="*/ 809625 h 1987550"/>
                <a:gd name="connsiteX13" fmla="*/ 2095500 w 4495800"/>
                <a:gd name="connsiteY13" fmla="*/ 755650 h 1987550"/>
                <a:gd name="connsiteX14" fmla="*/ 2079625 w 4495800"/>
                <a:gd name="connsiteY14" fmla="*/ 733425 h 1987550"/>
                <a:gd name="connsiteX15" fmla="*/ 2054225 w 4495800"/>
                <a:gd name="connsiteY15" fmla="*/ 704850 h 1987550"/>
                <a:gd name="connsiteX16" fmla="*/ 2047875 w 4495800"/>
                <a:gd name="connsiteY16" fmla="*/ 669925 h 1987550"/>
                <a:gd name="connsiteX17" fmla="*/ 2066925 w 4495800"/>
                <a:gd name="connsiteY17" fmla="*/ 654050 h 1987550"/>
                <a:gd name="connsiteX18" fmla="*/ 2162175 w 4495800"/>
                <a:gd name="connsiteY18" fmla="*/ 641350 h 1987550"/>
                <a:gd name="connsiteX19" fmla="*/ 2251075 w 4495800"/>
                <a:gd name="connsiteY19" fmla="*/ 638175 h 1987550"/>
                <a:gd name="connsiteX20" fmla="*/ 2333625 w 4495800"/>
                <a:gd name="connsiteY20" fmla="*/ 657225 h 1987550"/>
                <a:gd name="connsiteX21" fmla="*/ 2393950 w 4495800"/>
                <a:gd name="connsiteY21" fmla="*/ 685800 h 1987550"/>
                <a:gd name="connsiteX22" fmla="*/ 2444750 w 4495800"/>
                <a:gd name="connsiteY22" fmla="*/ 708025 h 1987550"/>
                <a:gd name="connsiteX23" fmla="*/ 2527300 w 4495800"/>
                <a:gd name="connsiteY23" fmla="*/ 796925 h 1987550"/>
                <a:gd name="connsiteX24" fmla="*/ 2549525 w 4495800"/>
                <a:gd name="connsiteY24" fmla="*/ 819150 h 1987550"/>
                <a:gd name="connsiteX25" fmla="*/ 2578100 w 4495800"/>
                <a:gd name="connsiteY25" fmla="*/ 882650 h 1987550"/>
                <a:gd name="connsiteX26" fmla="*/ 2654300 w 4495800"/>
                <a:gd name="connsiteY26" fmla="*/ 958850 h 1987550"/>
                <a:gd name="connsiteX27" fmla="*/ 2746375 w 4495800"/>
                <a:gd name="connsiteY27" fmla="*/ 1073150 h 1987550"/>
                <a:gd name="connsiteX28" fmla="*/ 2832100 w 4495800"/>
                <a:gd name="connsiteY28" fmla="*/ 1241425 h 1987550"/>
                <a:gd name="connsiteX29" fmla="*/ 2882900 w 4495800"/>
                <a:gd name="connsiteY29" fmla="*/ 1377950 h 1987550"/>
                <a:gd name="connsiteX30" fmla="*/ 2917825 w 4495800"/>
                <a:gd name="connsiteY30" fmla="*/ 1504950 h 1987550"/>
                <a:gd name="connsiteX31" fmla="*/ 2959100 w 4495800"/>
                <a:gd name="connsiteY31" fmla="*/ 1562100 h 1987550"/>
                <a:gd name="connsiteX32" fmla="*/ 3016250 w 4495800"/>
                <a:gd name="connsiteY32" fmla="*/ 1584325 h 1987550"/>
                <a:gd name="connsiteX33" fmla="*/ 3082925 w 4495800"/>
                <a:gd name="connsiteY33" fmla="*/ 1612900 h 1987550"/>
                <a:gd name="connsiteX34" fmla="*/ 3136900 w 4495800"/>
                <a:gd name="connsiteY34" fmla="*/ 1635125 h 1987550"/>
                <a:gd name="connsiteX35" fmla="*/ 3222625 w 4495800"/>
                <a:gd name="connsiteY35" fmla="*/ 1558925 h 1987550"/>
                <a:gd name="connsiteX36" fmla="*/ 3213100 w 4495800"/>
                <a:gd name="connsiteY36" fmla="*/ 1524000 h 1987550"/>
                <a:gd name="connsiteX37" fmla="*/ 3197225 w 4495800"/>
                <a:gd name="connsiteY37" fmla="*/ 1492250 h 1987550"/>
                <a:gd name="connsiteX38" fmla="*/ 3248025 w 4495800"/>
                <a:gd name="connsiteY38" fmla="*/ 1460500 h 1987550"/>
                <a:gd name="connsiteX39" fmla="*/ 3305175 w 4495800"/>
                <a:gd name="connsiteY39" fmla="*/ 1536700 h 1987550"/>
                <a:gd name="connsiteX40" fmla="*/ 4495800 w 4495800"/>
                <a:gd name="connsiteY40" fmla="*/ 15875 h 1987550"/>
                <a:gd name="connsiteX41" fmla="*/ 0 w 4495800"/>
                <a:gd name="connsiteY41" fmla="*/ 0 h 1987550"/>
                <a:gd name="connsiteX42" fmla="*/ 53975 w 4495800"/>
                <a:gd name="connsiteY42" fmla="*/ 1987550 h 198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495800" h="1987550">
                  <a:moveTo>
                    <a:pt x="53975" y="1987550"/>
                  </a:moveTo>
                  <a:lnTo>
                    <a:pt x="85725" y="1555750"/>
                  </a:lnTo>
                  <a:lnTo>
                    <a:pt x="1647825" y="1679575"/>
                  </a:lnTo>
                  <a:lnTo>
                    <a:pt x="1562100" y="1330325"/>
                  </a:lnTo>
                  <a:lnTo>
                    <a:pt x="1631950" y="1035050"/>
                  </a:lnTo>
                  <a:lnTo>
                    <a:pt x="1749425" y="930275"/>
                  </a:lnTo>
                  <a:lnTo>
                    <a:pt x="1908175" y="933450"/>
                  </a:lnTo>
                  <a:lnTo>
                    <a:pt x="2044700" y="923925"/>
                  </a:lnTo>
                  <a:lnTo>
                    <a:pt x="2117725" y="901700"/>
                  </a:lnTo>
                  <a:lnTo>
                    <a:pt x="2152650" y="876300"/>
                  </a:lnTo>
                  <a:lnTo>
                    <a:pt x="2203450" y="879475"/>
                  </a:lnTo>
                  <a:lnTo>
                    <a:pt x="2174875" y="844550"/>
                  </a:lnTo>
                  <a:lnTo>
                    <a:pt x="2149475" y="809625"/>
                  </a:lnTo>
                  <a:lnTo>
                    <a:pt x="2095500" y="755650"/>
                  </a:lnTo>
                  <a:lnTo>
                    <a:pt x="2079625" y="733425"/>
                  </a:lnTo>
                  <a:lnTo>
                    <a:pt x="2054225" y="704850"/>
                  </a:lnTo>
                  <a:lnTo>
                    <a:pt x="2047875" y="669925"/>
                  </a:lnTo>
                  <a:lnTo>
                    <a:pt x="2066925" y="654050"/>
                  </a:lnTo>
                  <a:lnTo>
                    <a:pt x="2162175" y="641350"/>
                  </a:lnTo>
                  <a:lnTo>
                    <a:pt x="2251075" y="638175"/>
                  </a:lnTo>
                  <a:lnTo>
                    <a:pt x="2333625" y="657225"/>
                  </a:lnTo>
                  <a:lnTo>
                    <a:pt x="2393950" y="685800"/>
                  </a:lnTo>
                  <a:lnTo>
                    <a:pt x="2444750" y="708025"/>
                  </a:lnTo>
                  <a:lnTo>
                    <a:pt x="2527300" y="796925"/>
                  </a:lnTo>
                  <a:lnTo>
                    <a:pt x="2549525" y="819150"/>
                  </a:lnTo>
                  <a:lnTo>
                    <a:pt x="2578100" y="882650"/>
                  </a:lnTo>
                  <a:lnTo>
                    <a:pt x="2654300" y="958850"/>
                  </a:lnTo>
                  <a:lnTo>
                    <a:pt x="2746375" y="1073150"/>
                  </a:lnTo>
                  <a:lnTo>
                    <a:pt x="2832100" y="1241425"/>
                  </a:lnTo>
                  <a:lnTo>
                    <a:pt x="2882900" y="1377950"/>
                  </a:lnTo>
                  <a:lnTo>
                    <a:pt x="2917825" y="1504950"/>
                  </a:lnTo>
                  <a:lnTo>
                    <a:pt x="2959100" y="1562100"/>
                  </a:lnTo>
                  <a:lnTo>
                    <a:pt x="3016250" y="1584325"/>
                  </a:lnTo>
                  <a:lnTo>
                    <a:pt x="3082925" y="1612900"/>
                  </a:lnTo>
                  <a:lnTo>
                    <a:pt x="3136900" y="1635125"/>
                  </a:lnTo>
                  <a:lnTo>
                    <a:pt x="3222625" y="1558925"/>
                  </a:lnTo>
                  <a:lnTo>
                    <a:pt x="3213100" y="1524000"/>
                  </a:lnTo>
                  <a:lnTo>
                    <a:pt x="3197225" y="1492250"/>
                  </a:lnTo>
                  <a:lnTo>
                    <a:pt x="3248025" y="1460500"/>
                  </a:lnTo>
                  <a:lnTo>
                    <a:pt x="3305175" y="1536700"/>
                  </a:lnTo>
                  <a:lnTo>
                    <a:pt x="4495800" y="15875"/>
                  </a:lnTo>
                  <a:lnTo>
                    <a:pt x="0" y="0"/>
                  </a:lnTo>
                  <a:lnTo>
                    <a:pt x="53975" y="198755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Полилиния: фигура 3">
              <a:extLst>
                <a:ext uri="{FF2B5EF4-FFF2-40B4-BE49-F238E27FC236}">
                  <a16:creationId xmlns:a16="http://schemas.microsoft.com/office/drawing/2014/main" id="{957E5AEA-D5D3-4DB4-B7F4-D10913414FD1}"/>
                </a:ext>
              </a:extLst>
            </p:cNvPr>
            <p:cNvSpPr/>
            <p:nvPr/>
          </p:nvSpPr>
          <p:spPr>
            <a:xfrm>
              <a:off x="5114926" y="473076"/>
              <a:ext cx="2657475" cy="2505075"/>
            </a:xfrm>
            <a:custGeom>
              <a:avLst/>
              <a:gdLst>
                <a:gd name="connsiteX0" fmla="*/ 9525 w 2657475"/>
                <a:gd name="connsiteY0" fmla="*/ 1539875 h 2505075"/>
                <a:gd name="connsiteX1" fmla="*/ 1228725 w 2657475"/>
                <a:gd name="connsiteY1" fmla="*/ 0 h 2505075"/>
                <a:gd name="connsiteX2" fmla="*/ 2657475 w 2657475"/>
                <a:gd name="connsiteY2" fmla="*/ 19050 h 2505075"/>
                <a:gd name="connsiteX3" fmla="*/ 2647950 w 2657475"/>
                <a:gd name="connsiteY3" fmla="*/ 2425700 h 2505075"/>
                <a:gd name="connsiteX4" fmla="*/ 1762125 w 2657475"/>
                <a:gd name="connsiteY4" fmla="*/ 2505075 h 2505075"/>
                <a:gd name="connsiteX5" fmla="*/ 1711325 w 2657475"/>
                <a:gd name="connsiteY5" fmla="*/ 2438400 h 2505075"/>
                <a:gd name="connsiteX6" fmla="*/ 1616075 w 2657475"/>
                <a:gd name="connsiteY6" fmla="*/ 2330450 h 2505075"/>
                <a:gd name="connsiteX7" fmla="*/ 1590675 w 2657475"/>
                <a:gd name="connsiteY7" fmla="*/ 2266950 h 2505075"/>
                <a:gd name="connsiteX8" fmla="*/ 1517650 w 2657475"/>
                <a:gd name="connsiteY8" fmla="*/ 2178050 h 2505075"/>
                <a:gd name="connsiteX9" fmla="*/ 1390650 w 2657475"/>
                <a:gd name="connsiteY9" fmla="*/ 2063750 h 2505075"/>
                <a:gd name="connsiteX10" fmla="*/ 1320800 w 2657475"/>
                <a:gd name="connsiteY10" fmla="*/ 2028825 h 2505075"/>
                <a:gd name="connsiteX11" fmla="*/ 1295400 w 2657475"/>
                <a:gd name="connsiteY11" fmla="*/ 1987550 h 2505075"/>
                <a:gd name="connsiteX12" fmla="*/ 1238250 w 2657475"/>
                <a:gd name="connsiteY12" fmla="*/ 1943100 h 2505075"/>
                <a:gd name="connsiteX13" fmla="*/ 1168400 w 2657475"/>
                <a:gd name="connsiteY13" fmla="*/ 1914525 h 2505075"/>
                <a:gd name="connsiteX14" fmla="*/ 1079500 w 2657475"/>
                <a:gd name="connsiteY14" fmla="*/ 1911350 h 2505075"/>
                <a:gd name="connsiteX15" fmla="*/ 965200 w 2657475"/>
                <a:gd name="connsiteY15" fmla="*/ 1911350 h 2505075"/>
                <a:gd name="connsiteX16" fmla="*/ 854075 w 2657475"/>
                <a:gd name="connsiteY16" fmla="*/ 1924050 h 2505075"/>
                <a:gd name="connsiteX17" fmla="*/ 781050 w 2657475"/>
                <a:gd name="connsiteY17" fmla="*/ 1927225 h 2505075"/>
                <a:gd name="connsiteX18" fmla="*/ 676275 w 2657475"/>
                <a:gd name="connsiteY18" fmla="*/ 1908175 h 2505075"/>
                <a:gd name="connsiteX19" fmla="*/ 606425 w 2657475"/>
                <a:gd name="connsiteY19" fmla="*/ 1911350 h 2505075"/>
                <a:gd name="connsiteX20" fmla="*/ 523875 w 2657475"/>
                <a:gd name="connsiteY20" fmla="*/ 1927225 h 2505075"/>
                <a:gd name="connsiteX21" fmla="*/ 482600 w 2657475"/>
                <a:gd name="connsiteY21" fmla="*/ 1936750 h 2505075"/>
                <a:gd name="connsiteX22" fmla="*/ 400050 w 2657475"/>
                <a:gd name="connsiteY22" fmla="*/ 1924050 h 2505075"/>
                <a:gd name="connsiteX23" fmla="*/ 257175 w 2657475"/>
                <a:gd name="connsiteY23" fmla="*/ 1809750 h 2505075"/>
                <a:gd name="connsiteX24" fmla="*/ 187325 w 2657475"/>
                <a:gd name="connsiteY24" fmla="*/ 1762125 h 2505075"/>
                <a:gd name="connsiteX25" fmla="*/ 146050 w 2657475"/>
                <a:gd name="connsiteY25" fmla="*/ 1752600 h 2505075"/>
                <a:gd name="connsiteX26" fmla="*/ 0 w 2657475"/>
                <a:gd name="connsiteY26" fmla="*/ 1704975 h 2505075"/>
                <a:gd name="connsiteX27" fmla="*/ 6350 w 2657475"/>
                <a:gd name="connsiteY27" fmla="*/ 1622425 h 2505075"/>
                <a:gd name="connsiteX28" fmla="*/ 28575 w 2657475"/>
                <a:gd name="connsiteY28" fmla="*/ 1609725 h 2505075"/>
                <a:gd name="connsiteX29" fmla="*/ 38100 w 2657475"/>
                <a:gd name="connsiteY29" fmla="*/ 1587500 h 2505075"/>
                <a:gd name="connsiteX30" fmla="*/ 9525 w 2657475"/>
                <a:gd name="connsiteY30" fmla="*/ 1539875 h 2505075"/>
                <a:gd name="connsiteX0" fmla="*/ 9525 w 2657475"/>
                <a:gd name="connsiteY0" fmla="*/ 1539875 h 2505075"/>
                <a:gd name="connsiteX1" fmla="*/ 1228725 w 2657475"/>
                <a:gd name="connsiteY1" fmla="*/ 0 h 2505075"/>
                <a:gd name="connsiteX2" fmla="*/ 2657475 w 2657475"/>
                <a:gd name="connsiteY2" fmla="*/ 19050 h 2505075"/>
                <a:gd name="connsiteX3" fmla="*/ 2647950 w 2657475"/>
                <a:gd name="connsiteY3" fmla="*/ 2425700 h 2505075"/>
                <a:gd name="connsiteX4" fmla="*/ 1762125 w 2657475"/>
                <a:gd name="connsiteY4" fmla="*/ 2505075 h 2505075"/>
                <a:gd name="connsiteX5" fmla="*/ 1711325 w 2657475"/>
                <a:gd name="connsiteY5" fmla="*/ 2438400 h 2505075"/>
                <a:gd name="connsiteX6" fmla="*/ 1616075 w 2657475"/>
                <a:gd name="connsiteY6" fmla="*/ 2330450 h 2505075"/>
                <a:gd name="connsiteX7" fmla="*/ 1590675 w 2657475"/>
                <a:gd name="connsiteY7" fmla="*/ 2266950 h 2505075"/>
                <a:gd name="connsiteX8" fmla="*/ 1515269 w 2657475"/>
                <a:gd name="connsiteY8" fmla="*/ 2185193 h 2505075"/>
                <a:gd name="connsiteX9" fmla="*/ 1390650 w 2657475"/>
                <a:gd name="connsiteY9" fmla="*/ 2063750 h 2505075"/>
                <a:gd name="connsiteX10" fmla="*/ 1320800 w 2657475"/>
                <a:gd name="connsiteY10" fmla="*/ 2028825 h 2505075"/>
                <a:gd name="connsiteX11" fmla="*/ 1295400 w 2657475"/>
                <a:gd name="connsiteY11" fmla="*/ 1987550 h 2505075"/>
                <a:gd name="connsiteX12" fmla="*/ 1238250 w 2657475"/>
                <a:gd name="connsiteY12" fmla="*/ 1943100 h 2505075"/>
                <a:gd name="connsiteX13" fmla="*/ 1168400 w 2657475"/>
                <a:gd name="connsiteY13" fmla="*/ 1914525 h 2505075"/>
                <a:gd name="connsiteX14" fmla="*/ 1079500 w 2657475"/>
                <a:gd name="connsiteY14" fmla="*/ 1911350 h 2505075"/>
                <a:gd name="connsiteX15" fmla="*/ 965200 w 2657475"/>
                <a:gd name="connsiteY15" fmla="*/ 1911350 h 2505075"/>
                <a:gd name="connsiteX16" fmla="*/ 854075 w 2657475"/>
                <a:gd name="connsiteY16" fmla="*/ 1924050 h 2505075"/>
                <a:gd name="connsiteX17" fmla="*/ 781050 w 2657475"/>
                <a:gd name="connsiteY17" fmla="*/ 1927225 h 2505075"/>
                <a:gd name="connsiteX18" fmla="*/ 676275 w 2657475"/>
                <a:gd name="connsiteY18" fmla="*/ 1908175 h 2505075"/>
                <a:gd name="connsiteX19" fmla="*/ 606425 w 2657475"/>
                <a:gd name="connsiteY19" fmla="*/ 1911350 h 2505075"/>
                <a:gd name="connsiteX20" fmla="*/ 523875 w 2657475"/>
                <a:gd name="connsiteY20" fmla="*/ 1927225 h 2505075"/>
                <a:gd name="connsiteX21" fmla="*/ 482600 w 2657475"/>
                <a:gd name="connsiteY21" fmla="*/ 1936750 h 2505075"/>
                <a:gd name="connsiteX22" fmla="*/ 400050 w 2657475"/>
                <a:gd name="connsiteY22" fmla="*/ 1924050 h 2505075"/>
                <a:gd name="connsiteX23" fmla="*/ 257175 w 2657475"/>
                <a:gd name="connsiteY23" fmla="*/ 1809750 h 2505075"/>
                <a:gd name="connsiteX24" fmla="*/ 187325 w 2657475"/>
                <a:gd name="connsiteY24" fmla="*/ 1762125 h 2505075"/>
                <a:gd name="connsiteX25" fmla="*/ 146050 w 2657475"/>
                <a:gd name="connsiteY25" fmla="*/ 1752600 h 2505075"/>
                <a:gd name="connsiteX26" fmla="*/ 0 w 2657475"/>
                <a:gd name="connsiteY26" fmla="*/ 1704975 h 2505075"/>
                <a:gd name="connsiteX27" fmla="*/ 6350 w 2657475"/>
                <a:gd name="connsiteY27" fmla="*/ 1622425 h 2505075"/>
                <a:gd name="connsiteX28" fmla="*/ 28575 w 2657475"/>
                <a:gd name="connsiteY28" fmla="*/ 1609725 h 2505075"/>
                <a:gd name="connsiteX29" fmla="*/ 38100 w 2657475"/>
                <a:gd name="connsiteY29" fmla="*/ 1587500 h 2505075"/>
                <a:gd name="connsiteX30" fmla="*/ 9525 w 2657475"/>
                <a:gd name="connsiteY30" fmla="*/ 1539875 h 2505075"/>
                <a:gd name="connsiteX0" fmla="*/ 9525 w 2657475"/>
                <a:gd name="connsiteY0" fmla="*/ 1539875 h 2505075"/>
                <a:gd name="connsiteX1" fmla="*/ 1228725 w 2657475"/>
                <a:gd name="connsiteY1" fmla="*/ 0 h 2505075"/>
                <a:gd name="connsiteX2" fmla="*/ 2657475 w 2657475"/>
                <a:gd name="connsiteY2" fmla="*/ 19050 h 2505075"/>
                <a:gd name="connsiteX3" fmla="*/ 2647950 w 2657475"/>
                <a:gd name="connsiteY3" fmla="*/ 2425700 h 2505075"/>
                <a:gd name="connsiteX4" fmla="*/ 1762125 w 2657475"/>
                <a:gd name="connsiteY4" fmla="*/ 2505075 h 2505075"/>
                <a:gd name="connsiteX5" fmla="*/ 1711325 w 2657475"/>
                <a:gd name="connsiteY5" fmla="*/ 2438400 h 2505075"/>
                <a:gd name="connsiteX6" fmla="*/ 1616075 w 2657475"/>
                <a:gd name="connsiteY6" fmla="*/ 2330450 h 2505075"/>
                <a:gd name="connsiteX7" fmla="*/ 1597819 w 2657475"/>
                <a:gd name="connsiteY7" fmla="*/ 2276475 h 2505075"/>
                <a:gd name="connsiteX8" fmla="*/ 1515269 w 2657475"/>
                <a:gd name="connsiteY8" fmla="*/ 2185193 h 2505075"/>
                <a:gd name="connsiteX9" fmla="*/ 1390650 w 2657475"/>
                <a:gd name="connsiteY9" fmla="*/ 2063750 h 2505075"/>
                <a:gd name="connsiteX10" fmla="*/ 1320800 w 2657475"/>
                <a:gd name="connsiteY10" fmla="*/ 2028825 h 2505075"/>
                <a:gd name="connsiteX11" fmla="*/ 1295400 w 2657475"/>
                <a:gd name="connsiteY11" fmla="*/ 1987550 h 2505075"/>
                <a:gd name="connsiteX12" fmla="*/ 1238250 w 2657475"/>
                <a:gd name="connsiteY12" fmla="*/ 1943100 h 2505075"/>
                <a:gd name="connsiteX13" fmla="*/ 1168400 w 2657475"/>
                <a:gd name="connsiteY13" fmla="*/ 1914525 h 2505075"/>
                <a:gd name="connsiteX14" fmla="*/ 1079500 w 2657475"/>
                <a:gd name="connsiteY14" fmla="*/ 1911350 h 2505075"/>
                <a:gd name="connsiteX15" fmla="*/ 965200 w 2657475"/>
                <a:gd name="connsiteY15" fmla="*/ 1911350 h 2505075"/>
                <a:gd name="connsiteX16" fmla="*/ 854075 w 2657475"/>
                <a:gd name="connsiteY16" fmla="*/ 1924050 h 2505075"/>
                <a:gd name="connsiteX17" fmla="*/ 781050 w 2657475"/>
                <a:gd name="connsiteY17" fmla="*/ 1927225 h 2505075"/>
                <a:gd name="connsiteX18" fmla="*/ 676275 w 2657475"/>
                <a:gd name="connsiteY18" fmla="*/ 1908175 h 2505075"/>
                <a:gd name="connsiteX19" fmla="*/ 606425 w 2657475"/>
                <a:gd name="connsiteY19" fmla="*/ 1911350 h 2505075"/>
                <a:gd name="connsiteX20" fmla="*/ 523875 w 2657475"/>
                <a:gd name="connsiteY20" fmla="*/ 1927225 h 2505075"/>
                <a:gd name="connsiteX21" fmla="*/ 482600 w 2657475"/>
                <a:gd name="connsiteY21" fmla="*/ 1936750 h 2505075"/>
                <a:gd name="connsiteX22" fmla="*/ 400050 w 2657475"/>
                <a:gd name="connsiteY22" fmla="*/ 1924050 h 2505075"/>
                <a:gd name="connsiteX23" fmla="*/ 257175 w 2657475"/>
                <a:gd name="connsiteY23" fmla="*/ 1809750 h 2505075"/>
                <a:gd name="connsiteX24" fmla="*/ 187325 w 2657475"/>
                <a:gd name="connsiteY24" fmla="*/ 1762125 h 2505075"/>
                <a:gd name="connsiteX25" fmla="*/ 146050 w 2657475"/>
                <a:gd name="connsiteY25" fmla="*/ 1752600 h 2505075"/>
                <a:gd name="connsiteX26" fmla="*/ 0 w 2657475"/>
                <a:gd name="connsiteY26" fmla="*/ 1704975 h 2505075"/>
                <a:gd name="connsiteX27" fmla="*/ 6350 w 2657475"/>
                <a:gd name="connsiteY27" fmla="*/ 1622425 h 2505075"/>
                <a:gd name="connsiteX28" fmla="*/ 28575 w 2657475"/>
                <a:gd name="connsiteY28" fmla="*/ 1609725 h 2505075"/>
                <a:gd name="connsiteX29" fmla="*/ 38100 w 2657475"/>
                <a:gd name="connsiteY29" fmla="*/ 1587500 h 2505075"/>
                <a:gd name="connsiteX30" fmla="*/ 9525 w 2657475"/>
                <a:gd name="connsiteY30" fmla="*/ 1539875 h 2505075"/>
                <a:gd name="connsiteX0" fmla="*/ 9525 w 2657475"/>
                <a:gd name="connsiteY0" fmla="*/ 1539875 h 2505075"/>
                <a:gd name="connsiteX1" fmla="*/ 1228725 w 2657475"/>
                <a:gd name="connsiteY1" fmla="*/ 0 h 2505075"/>
                <a:gd name="connsiteX2" fmla="*/ 2657475 w 2657475"/>
                <a:gd name="connsiteY2" fmla="*/ 19050 h 2505075"/>
                <a:gd name="connsiteX3" fmla="*/ 2647950 w 2657475"/>
                <a:gd name="connsiteY3" fmla="*/ 2425700 h 2505075"/>
                <a:gd name="connsiteX4" fmla="*/ 1762125 w 2657475"/>
                <a:gd name="connsiteY4" fmla="*/ 2505075 h 2505075"/>
                <a:gd name="connsiteX5" fmla="*/ 1711325 w 2657475"/>
                <a:gd name="connsiteY5" fmla="*/ 2438400 h 2505075"/>
                <a:gd name="connsiteX6" fmla="*/ 1616075 w 2657475"/>
                <a:gd name="connsiteY6" fmla="*/ 2330450 h 2505075"/>
                <a:gd name="connsiteX7" fmla="*/ 1597819 w 2657475"/>
                <a:gd name="connsiteY7" fmla="*/ 2276475 h 2505075"/>
                <a:gd name="connsiteX8" fmla="*/ 1515269 w 2657475"/>
                <a:gd name="connsiteY8" fmla="*/ 2185193 h 2505075"/>
                <a:gd name="connsiteX9" fmla="*/ 1390650 w 2657475"/>
                <a:gd name="connsiteY9" fmla="*/ 2073275 h 2505075"/>
                <a:gd name="connsiteX10" fmla="*/ 1320800 w 2657475"/>
                <a:gd name="connsiteY10" fmla="*/ 2028825 h 2505075"/>
                <a:gd name="connsiteX11" fmla="*/ 1295400 w 2657475"/>
                <a:gd name="connsiteY11" fmla="*/ 1987550 h 2505075"/>
                <a:gd name="connsiteX12" fmla="*/ 1238250 w 2657475"/>
                <a:gd name="connsiteY12" fmla="*/ 1943100 h 2505075"/>
                <a:gd name="connsiteX13" fmla="*/ 1168400 w 2657475"/>
                <a:gd name="connsiteY13" fmla="*/ 1914525 h 2505075"/>
                <a:gd name="connsiteX14" fmla="*/ 1079500 w 2657475"/>
                <a:gd name="connsiteY14" fmla="*/ 1911350 h 2505075"/>
                <a:gd name="connsiteX15" fmla="*/ 965200 w 2657475"/>
                <a:gd name="connsiteY15" fmla="*/ 1911350 h 2505075"/>
                <a:gd name="connsiteX16" fmla="*/ 854075 w 2657475"/>
                <a:gd name="connsiteY16" fmla="*/ 1924050 h 2505075"/>
                <a:gd name="connsiteX17" fmla="*/ 781050 w 2657475"/>
                <a:gd name="connsiteY17" fmla="*/ 1927225 h 2505075"/>
                <a:gd name="connsiteX18" fmla="*/ 676275 w 2657475"/>
                <a:gd name="connsiteY18" fmla="*/ 1908175 h 2505075"/>
                <a:gd name="connsiteX19" fmla="*/ 606425 w 2657475"/>
                <a:gd name="connsiteY19" fmla="*/ 1911350 h 2505075"/>
                <a:gd name="connsiteX20" fmla="*/ 523875 w 2657475"/>
                <a:gd name="connsiteY20" fmla="*/ 1927225 h 2505075"/>
                <a:gd name="connsiteX21" fmla="*/ 482600 w 2657475"/>
                <a:gd name="connsiteY21" fmla="*/ 1936750 h 2505075"/>
                <a:gd name="connsiteX22" fmla="*/ 400050 w 2657475"/>
                <a:gd name="connsiteY22" fmla="*/ 1924050 h 2505075"/>
                <a:gd name="connsiteX23" fmla="*/ 257175 w 2657475"/>
                <a:gd name="connsiteY23" fmla="*/ 1809750 h 2505075"/>
                <a:gd name="connsiteX24" fmla="*/ 187325 w 2657475"/>
                <a:gd name="connsiteY24" fmla="*/ 1762125 h 2505075"/>
                <a:gd name="connsiteX25" fmla="*/ 146050 w 2657475"/>
                <a:gd name="connsiteY25" fmla="*/ 1752600 h 2505075"/>
                <a:gd name="connsiteX26" fmla="*/ 0 w 2657475"/>
                <a:gd name="connsiteY26" fmla="*/ 1704975 h 2505075"/>
                <a:gd name="connsiteX27" fmla="*/ 6350 w 2657475"/>
                <a:gd name="connsiteY27" fmla="*/ 1622425 h 2505075"/>
                <a:gd name="connsiteX28" fmla="*/ 28575 w 2657475"/>
                <a:gd name="connsiteY28" fmla="*/ 1609725 h 2505075"/>
                <a:gd name="connsiteX29" fmla="*/ 38100 w 2657475"/>
                <a:gd name="connsiteY29" fmla="*/ 1587500 h 2505075"/>
                <a:gd name="connsiteX30" fmla="*/ 9525 w 2657475"/>
                <a:gd name="connsiteY30" fmla="*/ 1539875 h 2505075"/>
                <a:gd name="connsiteX0" fmla="*/ 9525 w 2657475"/>
                <a:gd name="connsiteY0" fmla="*/ 1539875 h 2505075"/>
                <a:gd name="connsiteX1" fmla="*/ 1228725 w 2657475"/>
                <a:gd name="connsiteY1" fmla="*/ 0 h 2505075"/>
                <a:gd name="connsiteX2" fmla="*/ 2657475 w 2657475"/>
                <a:gd name="connsiteY2" fmla="*/ 19050 h 2505075"/>
                <a:gd name="connsiteX3" fmla="*/ 2647950 w 2657475"/>
                <a:gd name="connsiteY3" fmla="*/ 2425700 h 2505075"/>
                <a:gd name="connsiteX4" fmla="*/ 1762125 w 2657475"/>
                <a:gd name="connsiteY4" fmla="*/ 2505075 h 2505075"/>
                <a:gd name="connsiteX5" fmla="*/ 1711325 w 2657475"/>
                <a:gd name="connsiteY5" fmla="*/ 2438400 h 2505075"/>
                <a:gd name="connsiteX6" fmla="*/ 1616075 w 2657475"/>
                <a:gd name="connsiteY6" fmla="*/ 2330450 h 2505075"/>
                <a:gd name="connsiteX7" fmla="*/ 1597819 w 2657475"/>
                <a:gd name="connsiteY7" fmla="*/ 2276475 h 2505075"/>
                <a:gd name="connsiteX8" fmla="*/ 1515269 w 2657475"/>
                <a:gd name="connsiteY8" fmla="*/ 2185193 h 2505075"/>
                <a:gd name="connsiteX9" fmla="*/ 1390650 w 2657475"/>
                <a:gd name="connsiteY9" fmla="*/ 2073275 h 2505075"/>
                <a:gd name="connsiteX10" fmla="*/ 1320800 w 2657475"/>
                <a:gd name="connsiteY10" fmla="*/ 2028825 h 2505075"/>
                <a:gd name="connsiteX11" fmla="*/ 1288256 w 2657475"/>
                <a:gd name="connsiteY11" fmla="*/ 1992313 h 2505075"/>
                <a:gd name="connsiteX12" fmla="*/ 1238250 w 2657475"/>
                <a:gd name="connsiteY12" fmla="*/ 1943100 h 2505075"/>
                <a:gd name="connsiteX13" fmla="*/ 1168400 w 2657475"/>
                <a:gd name="connsiteY13" fmla="*/ 1914525 h 2505075"/>
                <a:gd name="connsiteX14" fmla="*/ 1079500 w 2657475"/>
                <a:gd name="connsiteY14" fmla="*/ 1911350 h 2505075"/>
                <a:gd name="connsiteX15" fmla="*/ 965200 w 2657475"/>
                <a:gd name="connsiteY15" fmla="*/ 1911350 h 2505075"/>
                <a:gd name="connsiteX16" fmla="*/ 854075 w 2657475"/>
                <a:gd name="connsiteY16" fmla="*/ 1924050 h 2505075"/>
                <a:gd name="connsiteX17" fmla="*/ 781050 w 2657475"/>
                <a:gd name="connsiteY17" fmla="*/ 1927225 h 2505075"/>
                <a:gd name="connsiteX18" fmla="*/ 676275 w 2657475"/>
                <a:gd name="connsiteY18" fmla="*/ 1908175 h 2505075"/>
                <a:gd name="connsiteX19" fmla="*/ 606425 w 2657475"/>
                <a:gd name="connsiteY19" fmla="*/ 1911350 h 2505075"/>
                <a:gd name="connsiteX20" fmla="*/ 523875 w 2657475"/>
                <a:gd name="connsiteY20" fmla="*/ 1927225 h 2505075"/>
                <a:gd name="connsiteX21" fmla="*/ 482600 w 2657475"/>
                <a:gd name="connsiteY21" fmla="*/ 1936750 h 2505075"/>
                <a:gd name="connsiteX22" fmla="*/ 400050 w 2657475"/>
                <a:gd name="connsiteY22" fmla="*/ 1924050 h 2505075"/>
                <a:gd name="connsiteX23" fmla="*/ 257175 w 2657475"/>
                <a:gd name="connsiteY23" fmla="*/ 1809750 h 2505075"/>
                <a:gd name="connsiteX24" fmla="*/ 187325 w 2657475"/>
                <a:gd name="connsiteY24" fmla="*/ 1762125 h 2505075"/>
                <a:gd name="connsiteX25" fmla="*/ 146050 w 2657475"/>
                <a:gd name="connsiteY25" fmla="*/ 1752600 h 2505075"/>
                <a:gd name="connsiteX26" fmla="*/ 0 w 2657475"/>
                <a:gd name="connsiteY26" fmla="*/ 1704975 h 2505075"/>
                <a:gd name="connsiteX27" fmla="*/ 6350 w 2657475"/>
                <a:gd name="connsiteY27" fmla="*/ 1622425 h 2505075"/>
                <a:gd name="connsiteX28" fmla="*/ 28575 w 2657475"/>
                <a:gd name="connsiteY28" fmla="*/ 1609725 h 2505075"/>
                <a:gd name="connsiteX29" fmla="*/ 38100 w 2657475"/>
                <a:gd name="connsiteY29" fmla="*/ 1587500 h 2505075"/>
                <a:gd name="connsiteX30" fmla="*/ 9525 w 2657475"/>
                <a:gd name="connsiteY30" fmla="*/ 1539875 h 2505075"/>
                <a:gd name="connsiteX0" fmla="*/ 9525 w 2657475"/>
                <a:gd name="connsiteY0" fmla="*/ 1539875 h 2505075"/>
                <a:gd name="connsiteX1" fmla="*/ 1228725 w 2657475"/>
                <a:gd name="connsiteY1" fmla="*/ 0 h 2505075"/>
                <a:gd name="connsiteX2" fmla="*/ 2657475 w 2657475"/>
                <a:gd name="connsiteY2" fmla="*/ 19050 h 2505075"/>
                <a:gd name="connsiteX3" fmla="*/ 2647950 w 2657475"/>
                <a:gd name="connsiteY3" fmla="*/ 2425700 h 2505075"/>
                <a:gd name="connsiteX4" fmla="*/ 1762125 w 2657475"/>
                <a:gd name="connsiteY4" fmla="*/ 2505075 h 2505075"/>
                <a:gd name="connsiteX5" fmla="*/ 1711325 w 2657475"/>
                <a:gd name="connsiteY5" fmla="*/ 2438400 h 2505075"/>
                <a:gd name="connsiteX6" fmla="*/ 1616075 w 2657475"/>
                <a:gd name="connsiteY6" fmla="*/ 2330450 h 2505075"/>
                <a:gd name="connsiteX7" fmla="*/ 1597819 w 2657475"/>
                <a:gd name="connsiteY7" fmla="*/ 2276475 h 2505075"/>
                <a:gd name="connsiteX8" fmla="*/ 1515269 w 2657475"/>
                <a:gd name="connsiteY8" fmla="*/ 2185193 h 2505075"/>
                <a:gd name="connsiteX9" fmla="*/ 1390650 w 2657475"/>
                <a:gd name="connsiteY9" fmla="*/ 2073275 h 2505075"/>
                <a:gd name="connsiteX10" fmla="*/ 1320800 w 2657475"/>
                <a:gd name="connsiteY10" fmla="*/ 2028825 h 2505075"/>
                <a:gd name="connsiteX11" fmla="*/ 1288256 w 2657475"/>
                <a:gd name="connsiteY11" fmla="*/ 1992313 h 2505075"/>
                <a:gd name="connsiteX12" fmla="*/ 1231106 w 2657475"/>
                <a:gd name="connsiteY12" fmla="*/ 1947862 h 2505075"/>
                <a:gd name="connsiteX13" fmla="*/ 1168400 w 2657475"/>
                <a:gd name="connsiteY13" fmla="*/ 1914525 h 2505075"/>
                <a:gd name="connsiteX14" fmla="*/ 1079500 w 2657475"/>
                <a:gd name="connsiteY14" fmla="*/ 1911350 h 2505075"/>
                <a:gd name="connsiteX15" fmla="*/ 965200 w 2657475"/>
                <a:gd name="connsiteY15" fmla="*/ 1911350 h 2505075"/>
                <a:gd name="connsiteX16" fmla="*/ 854075 w 2657475"/>
                <a:gd name="connsiteY16" fmla="*/ 1924050 h 2505075"/>
                <a:gd name="connsiteX17" fmla="*/ 781050 w 2657475"/>
                <a:gd name="connsiteY17" fmla="*/ 1927225 h 2505075"/>
                <a:gd name="connsiteX18" fmla="*/ 676275 w 2657475"/>
                <a:gd name="connsiteY18" fmla="*/ 1908175 h 2505075"/>
                <a:gd name="connsiteX19" fmla="*/ 606425 w 2657475"/>
                <a:gd name="connsiteY19" fmla="*/ 1911350 h 2505075"/>
                <a:gd name="connsiteX20" fmla="*/ 523875 w 2657475"/>
                <a:gd name="connsiteY20" fmla="*/ 1927225 h 2505075"/>
                <a:gd name="connsiteX21" fmla="*/ 482600 w 2657475"/>
                <a:gd name="connsiteY21" fmla="*/ 1936750 h 2505075"/>
                <a:gd name="connsiteX22" fmla="*/ 400050 w 2657475"/>
                <a:gd name="connsiteY22" fmla="*/ 1924050 h 2505075"/>
                <a:gd name="connsiteX23" fmla="*/ 257175 w 2657475"/>
                <a:gd name="connsiteY23" fmla="*/ 1809750 h 2505075"/>
                <a:gd name="connsiteX24" fmla="*/ 187325 w 2657475"/>
                <a:gd name="connsiteY24" fmla="*/ 1762125 h 2505075"/>
                <a:gd name="connsiteX25" fmla="*/ 146050 w 2657475"/>
                <a:gd name="connsiteY25" fmla="*/ 1752600 h 2505075"/>
                <a:gd name="connsiteX26" fmla="*/ 0 w 2657475"/>
                <a:gd name="connsiteY26" fmla="*/ 1704975 h 2505075"/>
                <a:gd name="connsiteX27" fmla="*/ 6350 w 2657475"/>
                <a:gd name="connsiteY27" fmla="*/ 1622425 h 2505075"/>
                <a:gd name="connsiteX28" fmla="*/ 28575 w 2657475"/>
                <a:gd name="connsiteY28" fmla="*/ 1609725 h 2505075"/>
                <a:gd name="connsiteX29" fmla="*/ 38100 w 2657475"/>
                <a:gd name="connsiteY29" fmla="*/ 1587500 h 2505075"/>
                <a:gd name="connsiteX30" fmla="*/ 9525 w 2657475"/>
                <a:gd name="connsiteY30" fmla="*/ 1539875 h 2505075"/>
                <a:gd name="connsiteX0" fmla="*/ 9525 w 2657475"/>
                <a:gd name="connsiteY0" fmla="*/ 1539875 h 2505075"/>
                <a:gd name="connsiteX1" fmla="*/ 1228725 w 2657475"/>
                <a:gd name="connsiteY1" fmla="*/ 0 h 2505075"/>
                <a:gd name="connsiteX2" fmla="*/ 2657475 w 2657475"/>
                <a:gd name="connsiteY2" fmla="*/ 19050 h 2505075"/>
                <a:gd name="connsiteX3" fmla="*/ 2647950 w 2657475"/>
                <a:gd name="connsiteY3" fmla="*/ 2425700 h 2505075"/>
                <a:gd name="connsiteX4" fmla="*/ 1757362 w 2657475"/>
                <a:gd name="connsiteY4" fmla="*/ 2505075 h 2505075"/>
                <a:gd name="connsiteX5" fmla="*/ 1711325 w 2657475"/>
                <a:gd name="connsiteY5" fmla="*/ 2438400 h 2505075"/>
                <a:gd name="connsiteX6" fmla="*/ 1616075 w 2657475"/>
                <a:gd name="connsiteY6" fmla="*/ 2330450 h 2505075"/>
                <a:gd name="connsiteX7" fmla="*/ 1597819 w 2657475"/>
                <a:gd name="connsiteY7" fmla="*/ 2276475 h 2505075"/>
                <a:gd name="connsiteX8" fmla="*/ 1515269 w 2657475"/>
                <a:gd name="connsiteY8" fmla="*/ 2185193 h 2505075"/>
                <a:gd name="connsiteX9" fmla="*/ 1390650 w 2657475"/>
                <a:gd name="connsiteY9" fmla="*/ 2073275 h 2505075"/>
                <a:gd name="connsiteX10" fmla="*/ 1320800 w 2657475"/>
                <a:gd name="connsiteY10" fmla="*/ 2028825 h 2505075"/>
                <a:gd name="connsiteX11" fmla="*/ 1288256 w 2657475"/>
                <a:gd name="connsiteY11" fmla="*/ 1992313 h 2505075"/>
                <a:gd name="connsiteX12" fmla="*/ 1231106 w 2657475"/>
                <a:gd name="connsiteY12" fmla="*/ 1947862 h 2505075"/>
                <a:gd name="connsiteX13" fmla="*/ 1168400 w 2657475"/>
                <a:gd name="connsiteY13" fmla="*/ 1914525 h 2505075"/>
                <a:gd name="connsiteX14" fmla="*/ 1079500 w 2657475"/>
                <a:gd name="connsiteY14" fmla="*/ 1911350 h 2505075"/>
                <a:gd name="connsiteX15" fmla="*/ 965200 w 2657475"/>
                <a:gd name="connsiteY15" fmla="*/ 1911350 h 2505075"/>
                <a:gd name="connsiteX16" fmla="*/ 854075 w 2657475"/>
                <a:gd name="connsiteY16" fmla="*/ 1924050 h 2505075"/>
                <a:gd name="connsiteX17" fmla="*/ 781050 w 2657475"/>
                <a:gd name="connsiteY17" fmla="*/ 1927225 h 2505075"/>
                <a:gd name="connsiteX18" fmla="*/ 676275 w 2657475"/>
                <a:gd name="connsiteY18" fmla="*/ 1908175 h 2505075"/>
                <a:gd name="connsiteX19" fmla="*/ 606425 w 2657475"/>
                <a:gd name="connsiteY19" fmla="*/ 1911350 h 2505075"/>
                <a:gd name="connsiteX20" fmla="*/ 523875 w 2657475"/>
                <a:gd name="connsiteY20" fmla="*/ 1927225 h 2505075"/>
                <a:gd name="connsiteX21" fmla="*/ 482600 w 2657475"/>
                <a:gd name="connsiteY21" fmla="*/ 1936750 h 2505075"/>
                <a:gd name="connsiteX22" fmla="*/ 400050 w 2657475"/>
                <a:gd name="connsiteY22" fmla="*/ 1924050 h 2505075"/>
                <a:gd name="connsiteX23" fmla="*/ 257175 w 2657475"/>
                <a:gd name="connsiteY23" fmla="*/ 1809750 h 2505075"/>
                <a:gd name="connsiteX24" fmla="*/ 187325 w 2657475"/>
                <a:gd name="connsiteY24" fmla="*/ 1762125 h 2505075"/>
                <a:gd name="connsiteX25" fmla="*/ 146050 w 2657475"/>
                <a:gd name="connsiteY25" fmla="*/ 1752600 h 2505075"/>
                <a:gd name="connsiteX26" fmla="*/ 0 w 2657475"/>
                <a:gd name="connsiteY26" fmla="*/ 1704975 h 2505075"/>
                <a:gd name="connsiteX27" fmla="*/ 6350 w 2657475"/>
                <a:gd name="connsiteY27" fmla="*/ 1622425 h 2505075"/>
                <a:gd name="connsiteX28" fmla="*/ 28575 w 2657475"/>
                <a:gd name="connsiteY28" fmla="*/ 1609725 h 2505075"/>
                <a:gd name="connsiteX29" fmla="*/ 38100 w 2657475"/>
                <a:gd name="connsiteY29" fmla="*/ 1587500 h 2505075"/>
                <a:gd name="connsiteX30" fmla="*/ 9525 w 2657475"/>
                <a:gd name="connsiteY30" fmla="*/ 1539875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57475" h="2505075">
                  <a:moveTo>
                    <a:pt x="9525" y="1539875"/>
                  </a:moveTo>
                  <a:lnTo>
                    <a:pt x="1228725" y="0"/>
                  </a:lnTo>
                  <a:lnTo>
                    <a:pt x="2657475" y="19050"/>
                  </a:lnTo>
                  <a:lnTo>
                    <a:pt x="2647950" y="2425700"/>
                  </a:lnTo>
                  <a:lnTo>
                    <a:pt x="1757362" y="2505075"/>
                  </a:lnTo>
                  <a:lnTo>
                    <a:pt x="1711325" y="2438400"/>
                  </a:lnTo>
                  <a:lnTo>
                    <a:pt x="1616075" y="2330450"/>
                  </a:lnTo>
                  <a:lnTo>
                    <a:pt x="1597819" y="2276475"/>
                  </a:lnTo>
                  <a:lnTo>
                    <a:pt x="1515269" y="2185193"/>
                  </a:lnTo>
                  <a:lnTo>
                    <a:pt x="1390650" y="2073275"/>
                  </a:lnTo>
                  <a:lnTo>
                    <a:pt x="1320800" y="2028825"/>
                  </a:lnTo>
                  <a:lnTo>
                    <a:pt x="1288256" y="1992313"/>
                  </a:lnTo>
                  <a:lnTo>
                    <a:pt x="1231106" y="1947862"/>
                  </a:lnTo>
                  <a:lnTo>
                    <a:pt x="1168400" y="1914525"/>
                  </a:lnTo>
                  <a:lnTo>
                    <a:pt x="1079500" y="1911350"/>
                  </a:lnTo>
                  <a:lnTo>
                    <a:pt x="965200" y="1911350"/>
                  </a:lnTo>
                  <a:lnTo>
                    <a:pt x="854075" y="1924050"/>
                  </a:lnTo>
                  <a:lnTo>
                    <a:pt x="781050" y="1927225"/>
                  </a:lnTo>
                  <a:lnTo>
                    <a:pt x="676275" y="1908175"/>
                  </a:lnTo>
                  <a:lnTo>
                    <a:pt x="606425" y="1911350"/>
                  </a:lnTo>
                  <a:lnTo>
                    <a:pt x="523875" y="1927225"/>
                  </a:lnTo>
                  <a:lnTo>
                    <a:pt x="482600" y="1936750"/>
                  </a:lnTo>
                  <a:lnTo>
                    <a:pt x="400050" y="1924050"/>
                  </a:lnTo>
                  <a:lnTo>
                    <a:pt x="257175" y="1809750"/>
                  </a:lnTo>
                  <a:lnTo>
                    <a:pt x="187325" y="1762125"/>
                  </a:lnTo>
                  <a:lnTo>
                    <a:pt x="146050" y="1752600"/>
                  </a:lnTo>
                  <a:lnTo>
                    <a:pt x="0" y="1704975"/>
                  </a:lnTo>
                  <a:lnTo>
                    <a:pt x="6350" y="1622425"/>
                  </a:lnTo>
                  <a:lnTo>
                    <a:pt x="28575" y="1609725"/>
                  </a:lnTo>
                  <a:lnTo>
                    <a:pt x="38100" y="1587500"/>
                  </a:lnTo>
                  <a:lnTo>
                    <a:pt x="9525" y="153987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: фигура 6">
              <a:extLst>
                <a:ext uri="{FF2B5EF4-FFF2-40B4-BE49-F238E27FC236}">
                  <a16:creationId xmlns:a16="http://schemas.microsoft.com/office/drawing/2014/main" id="{6EB586D4-19C0-4549-A580-61B692A32F4B}"/>
                </a:ext>
              </a:extLst>
            </p:cNvPr>
            <p:cNvSpPr/>
            <p:nvPr/>
          </p:nvSpPr>
          <p:spPr>
            <a:xfrm>
              <a:off x="1828801" y="2466976"/>
              <a:ext cx="1920875" cy="2149475"/>
            </a:xfrm>
            <a:custGeom>
              <a:avLst/>
              <a:gdLst>
                <a:gd name="connsiteX0" fmla="*/ 28575 w 1920875"/>
                <a:gd name="connsiteY0" fmla="*/ 0 h 2149475"/>
                <a:gd name="connsiteX1" fmla="*/ 771525 w 1920875"/>
                <a:gd name="connsiteY1" fmla="*/ 57150 h 2149475"/>
                <a:gd name="connsiteX2" fmla="*/ 755650 w 1920875"/>
                <a:gd name="connsiteY2" fmla="*/ 390525 h 2149475"/>
                <a:gd name="connsiteX3" fmla="*/ 762000 w 1920875"/>
                <a:gd name="connsiteY3" fmla="*/ 396875 h 2149475"/>
                <a:gd name="connsiteX4" fmla="*/ 1028700 w 1920875"/>
                <a:gd name="connsiteY4" fmla="*/ 384175 h 2149475"/>
                <a:gd name="connsiteX5" fmla="*/ 1289050 w 1920875"/>
                <a:gd name="connsiteY5" fmla="*/ 327025 h 2149475"/>
                <a:gd name="connsiteX6" fmla="*/ 1314450 w 1920875"/>
                <a:gd name="connsiteY6" fmla="*/ 355600 h 2149475"/>
                <a:gd name="connsiteX7" fmla="*/ 1333500 w 1920875"/>
                <a:gd name="connsiteY7" fmla="*/ 371475 h 2149475"/>
                <a:gd name="connsiteX8" fmla="*/ 1657350 w 1920875"/>
                <a:gd name="connsiteY8" fmla="*/ 352425 h 2149475"/>
                <a:gd name="connsiteX9" fmla="*/ 1654175 w 1920875"/>
                <a:gd name="connsiteY9" fmla="*/ 384175 h 2149475"/>
                <a:gd name="connsiteX10" fmla="*/ 1682750 w 1920875"/>
                <a:gd name="connsiteY10" fmla="*/ 412750 h 2149475"/>
                <a:gd name="connsiteX11" fmla="*/ 1682750 w 1920875"/>
                <a:gd name="connsiteY11" fmla="*/ 447675 h 2149475"/>
                <a:gd name="connsiteX12" fmla="*/ 1749425 w 1920875"/>
                <a:gd name="connsiteY12" fmla="*/ 412750 h 2149475"/>
                <a:gd name="connsiteX13" fmla="*/ 1774825 w 1920875"/>
                <a:gd name="connsiteY13" fmla="*/ 412750 h 2149475"/>
                <a:gd name="connsiteX14" fmla="*/ 1809750 w 1920875"/>
                <a:gd name="connsiteY14" fmla="*/ 393700 h 2149475"/>
                <a:gd name="connsiteX15" fmla="*/ 1831975 w 1920875"/>
                <a:gd name="connsiteY15" fmla="*/ 400050 h 2149475"/>
                <a:gd name="connsiteX16" fmla="*/ 1863725 w 1920875"/>
                <a:gd name="connsiteY16" fmla="*/ 558800 h 2149475"/>
                <a:gd name="connsiteX17" fmla="*/ 1885950 w 1920875"/>
                <a:gd name="connsiteY17" fmla="*/ 612775 h 2149475"/>
                <a:gd name="connsiteX18" fmla="*/ 1885950 w 1920875"/>
                <a:gd name="connsiteY18" fmla="*/ 660400 h 2149475"/>
                <a:gd name="connsiteX19" fmla="*/ 1920875 w 1920875"/>
                <a:gd name="connsiteY19" fmla="*/ 803275 h 2149475"/>
                <a:gd name="connsiteX20" fmla="*/ 1778000 w 1920875"/>
                <a:gd name="connsiteY20" fmla="*/ 825500 h 2149475"/>
                <a:gd name="connsiteX21" fmla="*/ 1701800 w 1920875"/>
                <a:gd name="connsiteY21" fmla="*/ 904875 h 2149475"/>
                <a:gd name="connsiteX22" fmla="*/ 1666875 w 1920875"/>
                <a:gd name="connsiteY22" fmla="*/ 981075 h 2149475"/>
                <a:gd name="connsiteX23" fmla="*/ 1666875 w 1920875"/>
                <a:gd name="connsiteY23" fmla="*/ 1025525 h 2149475"/>
                <a:gd name="connsiteX24" fmla="*/ 1816100 w 1920875"/>
                <a:gd name="connsiteY24" fmla="*/ 1016000 h 2149475"/>
                <a:gd name="connsiteX25" fmla="*/ 1787525 w 1920875"/>
                <a:gd name="connsiteY25" fmla="*/ 1123950 h 2149475"/>
                <a:gd name="connsiteX26" fmla="*/ 1720850 w 1920875"/>
                <a:gd name="connsiteY26" fmla="*/ 1117600 h 2149475"/>
                <a:gd name="connsiteX27" fmla="*/ 1724025 w 1920875"/>
                <a:gd name="connsiteY27" fmla="*/ 1200150 h 2149475"/>
                <a:gd name="connsiteX28" fmla="*/ 1673225 w 1920875"/>
                <a:gd name="connsiteY28" fmla="*/ 1216025 h 2149475"/>
                <a:gd name="connsiteX29" fmla="*/ 1685925 w 1920875"/>
                <a:gd name="connsiteY29" fmla="*/ 1301750 h 2149475"/>
                <a:gd name="connsiteX30" fmla="*/ 1682750 w 1920875"/>
                <a:gd name="connsiteY30" fmla="*/ 1343025 h 2149475"/>
                <a:gd name="connsiteX31" fmla="*/ 1654175 w 1920875"/>
                <a:gd name="connsiteY31" fmla="*/ 1393825 h 2149475"/>
                <a:gd name="connsiteX32" fmla="*/ 1616075 w 1920875"/>
                <a:gd name="connsiteY32" fmla="*/ 1425575 h 2149475"/>
                <a:gd name="connsiteX33" fmla="*/ 1622425 w 1920875"/>
                <a:gd name="connsiteY33" fmla="*/ 1450975 h 2149475"/>
                <a:gd name="connsiteX34" fmla="*/ 1587500 w 1920875"/>
                <a:gd name="connsiteY34" fmla="*/ 1479550 h 2149475"/>
                <a:gd name="connsiteX35" fmla="*/ 1593850 w 1920875"/>
                <a:gd name="connsiteY35" fmla="*/ 1508125 h 2149475"/>
                <a:gd name="connsiteX36" fmla="*/ 1511300 w 1920875"/>
                <a:gd name="connsiteY36" fmla="*/ 1539875 h 2149475"/>
                <a:gd name="connsiteX37" fmla="*/ 1482725 w 1920875"/>
                <a:gd name="connsiteY37" fmla="*/ 1536700 h 2149475"/>
                <a:gd name="connsiteX38" fmla="*/ 1457325 w 1920875"/>
                <a:gd name="connsiteY38" fmla="*/ 1543050 h 2149475"/>
                <a:gd name="connsiteX39" fmla="*/ 1454150 w 1920875"/>
                <a:gd name="connsiteY39" fmla="*/ 1597025 h 2149475"/>
                <a:gd name="connsiteX40" fmla="*/ 1435100 w 1920875"/>
                <a:gd name="connsiteY40" fmla="*/ 1695450 h 2149475"/>
                <a:gd name="connsiteX41" fmla="*/ 1460500 w 1920875"/>
                <a:gd name="connsiteY41" fmla="*/ 1695450 h 2149475"/>
                <a:gd name="connsiteX42" fmla="*/ 1470025 w 1920875"/>
                <a:gd name="connsiteY42" fmla="*/ 1724025 h 2149475"/>
                <a:gd name="connsiteX43" fmla="*/ 1374775 w 1920875"/>
                <a:gd name="connsiteY43" fmla="*/ 2063750 h 2149475"/>
                <a:gd name="connsiteX44" fmla="*/ 1368425 w 1920875"/>
                <a:gd name="connsiteY44" fmla="*/ 2079625 h 2149475"/>
                <a:gd name="connsiteX45" fmla="*/ 0 w 1920875"/>
                <a:gd name="connsiteY45" fmla="*/ 2149475 h 2149475"/>
                <a:gd name="connsiteX46" fmla="*/ 28575 w 1920875"/>
                <a:gd name="connsiteY46" fmla="*/ 0 h 2149475"/>
                <a:gd name="connsiteX0" fmla="*/ 28575 w 1920875"/>
                <a:gd name="connsiteY0" fmla="*/ 0 h 2149475"/>
                <a:gd name="connsiteX1" fmla="*/ 781050 w 1920875"/>
                <a:gd name="connsiteY1" fmla="*/ 53975 h 2149475"/>
                <a:gd name="connsiteX2" fmla="*/ 755650 w 1920875"/>
                <a:gd name="connsiteY2" fmla="*/ 390525 h 2149475"/>
                <a:gd name="connsiteX3" fmla="*/ 762000 w 1920875"/>
                <a:gd name="connsiteY3" fmla="*/ 396875 h 2149475"/>
                <a:gd name="connsiteX4" fmla="*/ 1028700 w 1920875"/>
                <a:gd name="connsiteY4" fmla="*/ 384175 h 2149475"/>
                <a:gd name="connsiteX5" fmla="*/ 1289050 w 1920875"/>
                <a:gd name="connsiteY5" fmla="*/ 327025 h 2149475"/>
                <a:gd name="connsiteX6" fmla="*/ 1314450 w 1920875"/>
                <a:gd name="connsiteY6" fmla="*/ 355600 h 2149475"/>
                <a:gd name="connsiteX7" fmla="*/ 1333500 w 1920875"/>
                <a:gd name="connsiteY7" fmla="*/ 371475 h 2149475"/>
                <a:gd name="connsiteX8" fmla="*/ 1657350 w 1920875"/>
                <a:gd name="connsiteY8" fmla="*/ 352425 h 2149475"/>
                <a:gd name="connsiteX9" fmla="*/ 1654175 w 1920875"/>
                <a:gd name="connsiteY9" fmla="*/ 384175 h 2149475"/>
                <a:gd name="connsiteX10" fmla="*/ 1682750 w 1920875"/>
                <a:gd name="connsiteY10" fmla="*/ 412750 h 2149475"/>
                <a:gd name="connsiteX11" fmla="*/ 1682750 w 1920875"/>
                <a:gd name="connsiteY11" fmla="*/ 447675 h 2149475"/>
                <a:gd name="connsiteX12" fmla="*/ 1749425 w 1920875"/>
                <a:gd name="connsiteY12" fmla="*/ 412750 h 2149475"/>
                <a:gd name="connsiteX13" fmla="*/ 1774825 w 1920875"/>
                <a:gd name="connsiteY13" fmla="*/ 412750 h 2149475"/>
                <a:gd name="connsiteX14" fmla="*/ 1809750 w 1920875"/>
                <a:gd name="connsiteY14" fmla="*/ 393700 h 2149475"/>
                <a:gd name="connsiteX15" fmla="*/ 1831975 w 1920875"/>
                <a:gd name="connsiteY15" fmla="*/ 400050 h 2149475"/>
                <a:gd name="connsiteX16" fmla="*/ 1863725 w 1920875"/>
                <a:gd name="connsiteY16" fmla="*/ 558800 h 2149475"/>
                <a:gd name="connsiteX17" fmla="*/ 1885950 w 1920875"/>
                <a:gd name="connsiteY17" fmla="*/ 612775 h 2149475"/>
                <a:gd name="connsiteX18" fmla="*/ 1885950 w 1920875"/>
                <a:gd name="connsiteY18" fmla="*/ 660400 h 2149475"/>
                <a:gd name="connsiteX19" fmla="*/ 1920875 w 1920875"/>
                <a:gd name="connsiteY19" fmla="*/ 803275 h 2149475"/>
                <a:gd name="connsiteX20" fmla="*/ 1778000 w 1920875"/>
                <a:gd name="connsiteY20" fmla="*/ 825500 h 2149475"/>
                <a:gd name="connsiteX21" fmla="*/ 1701800 w 1920875"/>
                <a:gd name="connsiteY21" fmla="*/ 904875 h 2149475"/>
                <a:gd name="connsiteX22" fmla="*/ 1666875 w 1920875"/>
                <a:gd name="connsiteY22" fmla="*/ 981075 h 2149475"/>
                <a:gd name="connsiteX23" fmla="*/ 1666875 w 1920875"/>
                <a:gd name="connsiteY23" fmla="*/ 1025525 h 2149475"/>
                <a:gd name="connsiteX24" fmla="*/ 1816100 w 1920875"/>
                <a:gd name="connsiteY24" fmla="*/ 1016000 h 2149475"/>
                <a:gd name="connsiteX25" fmla="*/ 1787525 w 1920875"/>
                <a:gd name="connsiteY25" fmla="*/ 1123950 h 2149475"/>
                <a:gd name="connsiteX26" fmla="*/ 1720850 w 1920875"/>
                <a:gd name="connsiteY26" fmla="*/ 1117600 h 2149475"/>
                <a:gd name="connsiteX27" fmla="*/ 1724025 w 1920875"/>
                <a:gd name="connsiteY27" fmla="*/ 1200150 h 2149475"/>
                <a:gd name="connsiteX28" fmla="*/ 1673225 w 1920875"/>
                <a:gd name="connsiteY28" fmla="*/ 1216025 h 2149475"/>
                <a:gd name="connsiteX29" fmla="*/ 1685925 w 1920875"/>
                <a:gd name="connsiteY29" fmla="*/ 1301750 h 2149475"/>
                <a:gd name="connsiteX30" fmla="*/ 1682750 w 1920875"/>
                <a:gd name="connsiteY30" fmla="*/ 1343025 h 2149475"/>
                <a:gd name="connsiteX31" fmla="*/ 1654175 w 1920875"/>
                <a:gd name="connsiteY31" fmla="*/ 1393825 h 2149475"/>
                <a:gd name="connsiteX32" fmla="*/ 1616075 w 1920875"/>
                <a:gd name="connsiteY32" fmla="*/ 1425575 h 2149475"/>
                <a:gd name="connsiteX33" fmla="*/ 1622425 w 1920875"/>
                <a:gd name="connsiteY33" fmla="*/ 1450975 h 2149475"/>
                <a:gd name="connsiteX34" fmla="*/ 1587500 w 1920875"/>
                <a:gd name="connsiteY34" fmla="*/ 1479550 h 2149475"/>
                <a:gd name="connsiteX35" fmla="*/ 1593850 w 1920875"/>
                <a:gd name="connsiteY35" fmla="*/ 1508125 h 2149475"/>
                <a:gd name="connsiteX36" fmla="*/ 1511300 w 1920875"/>
                <a:gd name="connsiteY36" fmla="*/ 1539875 h 2149475"/>
                <a:gd name="connsiteX37" fmla="*/ 1482725 w 1920875"/>
                <a:gd name="connsiteY37" fmla="*/ 1536700 h 2149475"/>
                <a:gd name="connsiteX38" fmla="*/ 1457325 w 1920875"/>
                <a:gd name="connsiteY38" fmla="*/ 1543050 h 2149475"/>
                <a:gd name="connsiteX39" fmla="*/ 1454150 w 1920875"/>
                <a:gd name="connsiteY39" fmla="*/ 1597025 h 2149475"/>
                <a:gd name="connsiteX40" fmla="*/ 1435100 w 1920875"/>
                <a:gd name="connsiteY40" fmla="*/ 1695450 h 2149475"/>
                <a:gd name="connsiteX41" fmla="*/ 1460500 w 1920875"/>
                <a:gd name="connsiteY41" fmla="*/ 1695450 h 2149475"/>
                <a:gd name="connsiteX42" fmla="*/ 1470025 w 1920875"/>
                <a:gd name="connsiteY42" fmla="*/ 1724025 h 2149475"/>
                <a:gd name="connsiteX43" fmla="*/ 1374775 w 1920875"/>
                <a:gd name="connsiteY43" fmla="*/ 2063750 h 2149475"/>
                <a:gd name="connsiteX44" fmla="*/ 1368425 w 1920875"/>
                <a:gd name="connsiteY44" fmla="*/ 2079625 h 2149475"/>
                <a:gd name="connsiteX45" fmla="*/ 0 w 1920875"/>
                <a:gd name="connsiteY45" fmla="*/ 2149475 h 2149475"/>
                <a:gd name="connsiteX46" fmla="*/ 28575 w 1920875"/>
                <a:gd name="connsiteY46" fmla="*/ 0 h 214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0875" h="2149475">
                  <a:moveTo>
                    <a:pt x="28575" y="0"/>
                  </a:moveTo>
                  <a:lnTo>
                    <a:pt x="781050" y="53975"/>
                  </a:lnTo>
                  <a:lnTo>
                    <a:pt x="755650" y="390525"/>
                  </a:lnTo>
                  <a:lnTo>
                    <a:pt x="762000" y="396875"/>
                  </a:lnTo>
                  <a:lnTo>
                    <a:pt x="1028700" y="384175"/>
                  </a:lnTo>
                  <a:lnTo>
                    <a:pt x="1289050" y="327025"/>
                  </a:lnTo>
                  <a:lnTo>
                    <a:pt x="1314450" y="355600"/>
                  </a:lnTo>
                  <a:lnTo>
                    <a:pt x="1333500" y="371475"/>
                  </a:lnTo>
                  <a:lnTo>
                    <a:pt x="1657350" y="352425"/>
                  </a:lnTo>
                  <a:lnTo>
                    <a:pt x="1654175" y="384175"/>
                  </a:lnTo>
                  <a:lnTo>
                    <a:pt x="1682750" y="412750"/>
                  </a:lnTo>
                  <a:lnTo>
                    <a:pt x="1682750" y="447675"/>
                  </a:lnTo>
                  <a:lnTo>
                    <a:pt x="1749425" y="412750"/>
                  </a:lnTo>
                  <a:lnTo>
                    <a:pt x="1774825" y="412750"/>
                  </a:lnTo>
                  <a:lnTo>
                    <a:pt x="1809750" y="393700"/>
                  </a:lnTo>
                  <a:lnTo>
                    <a:pt x="1831975" y="400050"/>
                  </a:lnTo>
                  <a:lnTo>
                    <a:pt x="1863725" y="558800"/>
                  </a:lnTo>
                  <a:lnTo>
                    <a:pt x="1885950" y="612775"/>
                  </a:lnTo>
                  <a:lnTo>
                    <a:pt x="1885950" y="660400"/>
                  </a:lnTo>
                  <a:lnTo>
                    <a:pt x="1920875" y="803275"/>
                  </a:lnTo>
                  <a:lnTo>
                    <a:pt x="1778000" y="825500"/>
                  </a:lnTo>
                  <a:lnTo>
                    <a:pt x="1701800" y="904875"/>
                  </a:lnTo>
                  <a:lnTo>
                    <a:pt x="1666875" y="981075"/>
                  </a:lnTo>
                  <a:lnTo>
                    <a:pt x="1666875" y="1025525"/>
                  </a:lnTo>
                  <a:lnTo>
                    <a:pt x="1816100" y="1016000"/>
                  </a:lnTo>
                  <a:lnTo>
                    <a:pt x="1787525" y="1123950"/>
                  </a:lnTo>
                  <a:lnTo>
                    <a:pt x="1720850" y="1117600"/>
                  </a:lnTo>
                  <a:lnTo>
                    <a:pt x="1724025" y="1200150"/>
                  </a:lnTo>
                  <a:lnTo>
                    <a:pt x="1673225" y="1216025"/>
                  </a:lnTo>
                  <a:lnTo>
                    <a:pt x="1685925" y="1301750"/>
                  </a:lnTo>
                  <a:lnTo>
                    <a:pt x="1682750" y="1343025"/>
                  </a:lnTo>
                  <a:lnTo>
                    <a:pt x="1654175" y="1393825"/>
                  </a:lnTo>
                  <a:lnTo>
                    <a:pt x="1616075" y="1425575"/>
                  </a:lnTo>
                  <a:lnTo>
                    <a:pt x="1622425" y="1450975"/>
                  </a:lnTo>
                  <a:lnTo>
                    <a:pt x="1587500" y="1479550"/>
                  </a:lnTo>
                  <a:lnTo>
                    <a:pt x="1593850" y="1508125"/>
                  </a:lnTo>
                  <a:lnTo>
                    <a:pt x="1511300" y="1539875"/>
                  </a:lnTo>
                  <a:lnTo>
                    <a:pt x="1482725" y="1536700"/>
                  </a:lnTo>
                  <a:lnTo>
                    <a:pt x="1457325" y="1543050"/>
                  </a:lnTo>
                  <a:lnTo>
                    <a:pt x="1454150" y="1597025"/>
                  </a:lnTo>
                  <a:lnTo>
                    <a:pt x="1435100" y="1695450"/>
                  </a:lnTo>
                  <a:lnTo>
                    <a:pt x="1460500" y="1695450"/>
                  </a:lnTo>
                  <a:lnTo>
                    <a:pt x="1470025" y="1724025"/>
                  </a:lnTo>
                  <a:lnTo>
                    <a:pt x="1374775" y="2063750"/>
                  </a:lnTo>
                  <a:lnTo>
                    <a:pt x="1368425" y="2079625"/>
                  </a:lnTo>
                  <a:lnTo>
                    <a:pt x="0" y="214947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: фигура 7">
              <a:extLst>
                <a:ext uri="{FF2B5EF4-FFF2-40B4-BE49-F238E27FC236}">
                  <a16:creationId xmlns:a16="http://schemas.microsoft.com/office/drawing/2014/main" id="{7324BF61-9F08-4C6C-BB3E-A27FFB9C740B}"/>
                </a:ext>
              </a:extLst>
            </p:cNvPr>
            <p:cNvSpPr/>
            <p:nvPr/>
          </p:nvSpPr>
          <p:spPr>
            <a:xfrm>
              <a:off x="1774826" y="4549776"/>
              <a:ext cx="3032125" cy="1120775"/>
            </a:xfrm>
            <a:custGeom>
              <a:avLst/>
              <a:gdLst>
                <a:gd name="connsiteX0" fmla="*/ 85725 w 3032125"/>
                <a:gd name="connsiteY0" fmla="*/ 63500 h 1120775"/>
                <a:gd name="connsiteX1" fmla="*/ 1425575 w 3032125"/>
                <a:gd name="connsiteY1" fmla="*/ 0 h 1120775"/>
                <a:gd name="connsiteX2" fmla="*/ 1911350 w 3032125"/>
                <a:gd name="connsiteY2" fmla="*/ 142875 h 1120775"/>
                <a:gd name="connsiteX3" fmla="*/ 2136775 w 3032125"/>
                <a:gd name="connsiteY3" fmla="*/ 139700 h 1120775"/>
                <a:gd name="connsiteX4" fmla="*/ 2273300 w 3032125"/>
                <a:gd name="connsiteY4" fmla="*/ 85725 h 1120775"/>
                <a:gd name="connsiteX5" fmla="*/ 2276475 w 3032125"/>
                <a:gd name="connsiteY5" fmla="*/ 114300 h 1120775"/>
                <a:gd name="connsiteX6" fmla="*/ 2266950 w 3032125"/>
                <a:gd name="connsiteY6" fmla="*/ 142875 h 1120775"/>
                <a:gd name="connsiteX7" fmla="*/ 2270125 w 3032125"/>
                <a:gd name="connsiteY7" fmla="*/ 177800 h 1120775"/>
                <a:gd name="connsiteX8" fmla="*/ 2260600 w 3032125"/>
                <a:gd name="connsiteY8" fmla="*/ 279400 h 1120775"/>
                <a:gd name="connsiteX9" fmla="*/ 2266950 w 3032125"/>
                <a:gd name="connsiteY9" fmla="*/ 381000 h 1120775"/>
                <a:gd name="connsiteX10" fmla="*/ 2270125 w 3032125"/>
                <a:gd name="connsiteY10" fmla="*/ 409575 h 1120775"/>
                <a:gd name="connsiteX11" fmla="*/ 2295525 w 3032125"/>
                <a:gd name="connsiteY11" fmla="*/ 447675 h 1120775"/>
                <a:gd name="connsiteX12" fmla="*/ 2292350 w 3032125"/>
                <a:gd name="connsiteY12" fmla="*/ 466725 h 1120775"/>
                <a:gd name="connsiteX13" fmla="*/ 2251075 w 3032125"/>
                <a:gd name="connsiteY13" fmla="*/ 479425 h 1120775"/>
                <a:gd name="connsiteX14" fmla="*/ 2257425 w 3032125"/>
                <a:gd name="connsiteY14" fmla="*/ 501650 h 1120775"/>
                <a:gd name="connsiteX15" fmla="*/ 2270125 w 3032125"/>
                <a:gd name="connsiteY15" fmla="*/ 504825 h 1120775"/>
                <a:gd name="connsiteX16" fmla="*/ 2279650 w 3032125"/>
                <a:gd name="connsiteY16" fmla="*/ 574675 h 1120775"/>
                <a:gd name="connsiteX17" fmla="*/ 2305050 w 3032125"/>
                <a:gd name="connsiteY17" fmla="*/ 654050 h 1120775"/>
                <a:gd name="connsiteX18" fmla="*/ 2320925 w 3032125"/>
                <a:gd name="connsiteY18" fmla="*/ 673100 h 1120775"/>
                <a:gd name="connsiteX19" fmla="*/ 2317750 w 3032125"/>
                <a:gd name="connsiteY19" fmla="*/ 688975 h 1120775"/>
                <a:gd name="connsiteX20" fmla="*/ 2273300 w 3032125"/>
                <a:gd name="connsiteY20" fmla="*/ 733425 h 1120775"/>
                <a:gd name="connsiteX21" fmla="*/ 2282825 w 3032125"/>
                <a:gd name="connsiteY21" fmla="*/ 774700 h 1120775"/>
                <a:gd name="connsiteX22" fmla="*/ 2336800 w 3032125"/>
                <a:gd name="connsiteY22" fmla="*/ 755650 h 1120775"/>
                <a:gd name="connsiteX23" fmla="*/ 2352675 w 3032125"/>
                <a:gd name="connsiteY23" fmla="*/ 825500 h 1120775"/>
                <a:gd name="connsiteX24" fmla="*/ 2374900 w 3032125"/>
                <a:gd name="connsiteY24" fmla="*/ 889000 h 1120775"/>
                <a:gd name="connsiteX25" fmla="*/ 2390775 w 3032125"/>
                <a:gd name="connsiteY25" fmla="*/ 923925 h 1120775"/>
                <a:gd name="connsiteX26" fmla="*/ 2435225 w 3032125"/>
                <a:gd name="connsiteY26" fmla="*/ 901700 h 1120775"/>
                <a:gd name="connsiteX27" fmla="*/ 2460625 w 3032125"/>
                <a:gd name="connsiteY27" fmla="*/ 869950 h 1120775"/>
                <a:gd name="connsiteX28" fmla="*/ 2457450 w 3032125"/>
                <a:gd name="connsiteY28" fmla="*/ 841375 h 1120775"/>
                <a:gd name="connsiteX29" fmla="*/ 2470150 w 3032125"/>
                <a:gd name="connsiteY29" fmla="*/ 831850 h 1120775"/>
                <a:gd name="connsiteX30" fmla="*/ 2625725 w 3032125"/>
                <a:gd name="connsiteY30" fmla="*/ 835025 h 1120775"/>
                <a:gd name="connsiteX31" fmla="*/ 2625725 w 3032125"/>
                <a:gd name="connsiteY31" fmla="*/ 857250 h 1120775"/>
                <a:gd name="connsiteX32" fmla="*/ 2841625 w 3032125"/>
                <a:gd name="connsiteY32" fmla="*/ 863600 h 1120775"/>
                <a:gd name="connsiteX33" fmla="*/ 2838450 w 3032125"/>
                <a:gd name="connsiteY33" fmla="*/ 1000125 h 1120775"/>
                <a:gd name="connsiteX34" fmla="*/ 2955925 w 3032125"/>
                <a:gd name="connsiteY34" fmla="*/ 1009650 h 1120775"/>
                <a:gd name="connsiteX35" fmla="*/ 3032125 w 3032125"/>
                <a:gd name="connsiteY35" fmla="*/ 1066800 h 1120775"/>
                <a:gd name="connsiteX36" fmla="*/ 0 w 3032125"/>
                <a:gd name="connsiteY36" fmla="*/ 1120775 h 1120775"/>
                <a:gd name="connsiteX37" fmla="*/ 85725 w 3032125"/>
                <a:gd name="connsiteY37" fmla="*/ 63500 h 112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032125" h="1120775">
                  <a:moveTo>
                    <a:pt x="85725" y="63500"/>
                  </a:moveTo>
                  <a:lnTo>
                    <a:pt x="1425575" y="0"/>
                  </a:lnTo>
                  <a:lnTo>
                    <a:pt x="1911350" y="142875"/>
                  </a:lnTo>
                  <a:lnTo>
                    <a:pt x="2136775" y="139700"/>
                  </a:lnTo>
                  <a:lnTo>
                    <a:pt x="2273300" y="85725"/>
                  </a:lnTo>
                  <a:lnTo>
                    <a:pt x="2276475" y="114300"/>
                  </a:lnTo>
                  <a:lnTo>
                    <a:pt x="2266950" y="142875"/>
                  </a:lnTo>
                  <a:lnTo>
                    <a:pt x="2270125" y="177800"/>
                  </a:lnTo>
                  <a:lnTo>
                    <a:pt x="2260600" y="279400"/>
                  </a:lnTo>
                  <a:lnTo>
                    <a:pt x="2266950" y="381000"/>
                  </a:lnTo>
                  <a:lnTo>
                    <a:pt x="2270125" y="409575"/>
                  </a:lnTo>
                  <a:lnTo>
                    <a:pt x="2295525" y="447675"/>
                  </a:lnTo>
                  <a:lnTo>
                    <a:pt x="2292350" y="466725"/>
                  </a:lnTo>
                  <a:lnTo>
                    <a:pt x="2251075" y="479425"/>
                  </a:lnTo>
                  <a:lnTo>
                    <a:pt x="2257425" y="501650"/>
                  </a:lnTo>
                  <a:lnTo>
                    <a:pt x="2270125" y="504825"/>
                  </a:lnTo>
                  <a:lnTo>
                    <a:pt x="2279650" y="574675"/>
                  </a:lnTo>
                  <a:lnTo>
                    <a:pt x="2305050" y="654050"/>
                  </a:lnTo>
                  <a:lnTo>
                    <a:pt x="2320925" y="673100"/>
                  </a:lnTo>
                  <a:lnTo>
                    <a:pt x="2317750" y="688975"/>
                  </a:lnTo>
                  <a:lnTo>
                    <a:pt x="2273300" y="733425"/>
                  </a:lnTo>
                  <a:lnTo>
                    <a:pt x="2282825" y="774700"/>
                  </a:lnTo>
                  <a:lnTo>
                    <a:pt x="2336800" y="755650"/>
                  </a:lnTo>
                  <a:lnTo>
                    <a:pt x="2352675" y="825500"/>
                  </a:lnTo>
                  <a:lnTo>
                    <a:pt x="2374900" y="889000"/>
                  </a:lnTo>
                  <a:lnTo>
                    <a:pt x="2390775" y="923925"/>
                  </a:lnTo>
                  <a:lnTo>
                    <a:pt x="2435225" y="901700"/>
                  </a:lnTo>
                  <a:lnTo>
                    <a:pt x="2460625" y="869950"/>
                  </a:lnTo>
                  <a:lnTo>
                    <a:pt x="2457450" y="841375"/>
                  </a:lnTo>
                  <a:lnTo>
                    <a:pt x="2470150" y="831850"/>
                  </a:lnTo>
                  <a:lnTo>
                    <a:pt x="2625725" y="835025"/>
                  </a:lnTo>
                  <a:lnTo>
                    <a:pt x="2625725" y="857250"/>
                  </a:lnTo>
                  <a:lnTo>
                    <a:pt x="2841625" y="863600"/>
                  </a:lnTo>
                  <a:cubicBezTo>
                    <a:pt x="2840567" y="909108"/>
                    <a:pt x="2839508" y="954617"/>
                    <a:pt x="2838450" y="1000125"/>
                  </a:cubicBezTo>
                  <a:lnTo>
                    <a:pt x="2955925" y="1009650"/>
                  </a:lnTo>
                  <a:lnTo>
                    <a:pt x="3032125" y="1066800"/>
                  </a:lnTo>
                  <a:lnTo>
                    <a:pt x="0" y="1120775"/>
                  </a:lnTo>
                  <a:lnTo>
                    <a:pt x="85725" y="635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74F70FC-B74F-1F21-9001-5B5CD689AF47}"/>
              </a:ext>
            </a:extLst>
          </p:cNvPr>
          <p:cNvSpPr/>
          <p:nvPr/>
        </p:nvSpPr>
        <p:spPr>
          <a:xfrm>
            <a:off x="6419159" y="4462180"/>
            <a:ext cx="4180015" cy="1554791"/>
          </a:xfrm>
          <a:prstGeom prst="rect">
            <a:avLst/>
          </a:prstGeom>
          <a:noFill/>
          <a:ln w="25400">
            <a:solidFill>
              <a:srgbClr val="FF6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</a:pPr>
            <a:endParaRPr lang="ru-RU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5BBB4F-86E3-ED22-A05C-6ED6E7AEA5B3}"/>
              </a:ext>
            </a:extLst>
          </p:cNvPr>
          <p:cNvSpPr txBox="1"/>
          <p:nvPr/>
        </p:nvSpPr>
        <p:spPr>
          <a:xfrm>
            <a:off x="6507557" y="4319587"/>
            <a:ext cx="70326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6D44"/>
                </a:solidFill>
                <a:latin typeface="Gramatika-Medium" panose="00000600000000000000" pitchFamily="2" charset="0"/>
              </a:rPr>
              <a:t>Вывод: </a:t>
            </a:r>
            <a:endParaRPr lang="ru-RU" sz="1200" dirty="0">
              <a:solidFill>
                <a:srgbClr val="FF6D4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D03155-821A-9FAB-6E94-06CF7475CF1A}"/>
              </a:ext>
            </a:extLst>
          </p:cNvPr>
          <p:cNvSpPr txBox="1"/>
          <p:nvPr/>
        </p:nvSpPr>
        <p:spPr>
          <a:xfrm>
            <a:off x="6456741" y="4586487"/>
            <a:ext cx="4122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обеспечения экологической стабильности:</a:t>
            </a:r>
          </a:p>
          <a:p>
            <a:r>
              <a:rPr lang="ru-RU" sz="1400" dirty="0"/>
              <a:t> -  площадь природных и озелененных территорий должна составлять не менее 1/3 площади урбанизированной территории;</a:t>
            </a:r>
          </a:p>
          <a:p>
            <a:r>
              <a:rPr lang="ru-RU" sz="1400" dirty="0"/>
              <a:t>-  озелененные и природные территории должны быть </a:t>
            </a:r>
            <a:r>
              <a:rPr lang="ru-RU" sz="1400" dirty="0">
                <a:solidFill>
                  <a:srgbClr val="FF6D44"/>
                </a:solidFill>
              </a:rPr>
              <a:t>связаны</a:t>
            </a:r>
            <a:r>
              <a:rPr lang="ru-RU" sz="1400" dirty="0"/>
              <a:t> в единый планировочный каркас.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6446765" y="3357878"/>
            <a:ext cx="4144372" cy="652230"/>
            <a:chOff x="6761397" y="3171065"/>
            <a:chExt cx="4144372" cy="65223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7E3B29-94FA-4AA7-8CC1-AA00DCC7EC37}"/>
                </a:ext>
              </a:extLst>
            </p:cNvPr>
            <p:cNvSpPr txBox="1"/>
            <p:nvPr/>
          </p:nvSpPr>
          <p:spPr>
            <a:xfrm>
              <a:off x="6761397" y="3171065"/>
              <a:ext cx="16347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rgbClr val="FF6D44"/>
                  </a:solidFill>
                </a:rPr>
                <a:t>ИТОГО: </a:t>
              </a:r>
              <a:br>
                <a:rPr lang="ru-RU" sz="1000" dirty="0">
                  <a:solidFill>
                    <a:srgbClr val="0B57B3"/>
                  </a:solidFill>
                </a:rPr>
              </a:br>
              <a:r>
                <a:rPr lang="ru-RU" sz="2400" dirty="0"/>
                <a:t>9832,39</a:t>
              </a:r>
              <a:r>
                <a:rPr lang="ru-RU" sz="1100" dirty="0"/>
                <a:t> га</a:t>
              </a:r>
              <a:endParaRPr lang="ru-RU" sz="800" dirty="0"/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ABBEEFCD-CA8C-4ED9-FDAD-C4679AA7D68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397" y="3245415"/>
              <a:ext cx="0" cy="486383"/>
            </a:xfrm>
            <a:prstGeom prst="line">
              <a:avLst/>
            </a:prstGeom>
            <a:ln w="25400">
              <a:solidFill>
                <a:srgbClr val="FF6D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BE28D7C-4E46-491A-8FA7-83207CF5EB49}"/>
                </a:ext>
              </a:extLst>
            </p:cNvPr>
            <p:cNvSpPr txBox="1"/>
            <p:nvPr/>
          </p:nvSpPr>
          <p:spPr>
            <a:xfrm>
              <a:off x="9185597" y="326185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7619A9-C012-4225-A542-788B9DA25F16}"/>
                </a:ext>
              </a:extLst>
            </p:cNvPr>
            <p:cNvSpPr txBox="1"/>
            <p:nvPr/>
          </p:nvSpPr>
          <p:spPr>
            <a:xfrm>
              <a:off x="8122453" y="3176964"/>
              <a:ext cx="2783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FF6D44"/>
                  </a:solidFill>
                </a:rPr>
                <a:t>это</a:t>
              </a:r>
              <a:r>
                <a:rPr lang="ru-RU" sz="1100" dirty="0">
                  <a:solidFill>
                    <a:srgbClr val="FF6D44"/>
                  </a:solidFill>
                </a:rPr>
                <a:t> </a:t>
              </a:r>
              <a:r>
                <a:rPr lang="ru-RU" sz="3200" b="1" dirty="0">
                  <a:solidFill>
                    <a:srgbClr val="FF6D44"/>
                  </a:solidFill>
                </a:rPr>
                <a:t>24% </a:t>
              </a:r>
              <a:r>
                <a:rPr lang="ru-RU" sz="1400" dirty="0">
                  <a:solidFill>
                    <a:srgbClr val="FF6D44"/>
                  </a:solidFill>
                </a:rPr>
                <a:t>территории города</a:t>
              </a:r>
              <a:r>
                <a:rPr lang="ru-RU" sz="3600" b="1" dirty="0">
                  <a:solidFill>
                    <a:srgbClr val="FF6D44"/>
                  </a:solidFill>
                </a:rPr>
                <a:t> </a:t>
              </a:r>
              <a:endParaRPr lang="ru-RU" sz="3200" b="1" dirty="0">
                <a:solidFill>
                  <a:srgbClr val="FF6D44"/>
                </a:solidFill>
              </a:endParaRPr>
            </a:p>
          </p:txBody>
        </p:sp>
      </p:grpSp>
      <p:sp>
        <p:nvSpPr>
          <p:cNvPr id="41" name="Стрелка: вниз 5">
            <a:extLst>
              <a:ext uri="{FF2B5EF4-FFF2-40B4-BE49-F238E27FC236}">
                <a16:creationId xmlns:a16="http://schemas.microsoft.com/office/drawing/2014/main" id="{A968564F-9246-44F1-83DA-8EEC028696BE}"/>
              </a:ext>
            </a:extLst>
          </p:cNvPr>
          <p:cNvSpPr/>
          <p:nvPr/>
        </p:nvSpPr>
        <p:spPr>
          <a:xfrm rot="10800000">
            <a:off x="8879036" y="2934031"/>
            <a:ext cx="387549" cy="718974"/>
          </a:xfrm>
          <a:prstGeom prst="downArrow">
            <a:avLst/>
          </a:prstGeom>
          <a:solidFill>
            <a:srgbClr val="FF6D44">
              <a:alpha val="5000"/>
            </a:srgbClr>
          </a:solidFill>
          <a:ln>
            <a:solidFill>
              <a:srgbClr val="FF6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</a:pPr>
            <a:endParaRPr lang="ru-RU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10738230" y="910389"/>
            <a:ext cx="4285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6D44"/>
                </a:solidFill>
              </a:rPr>
              <a:t>РАЗВИТИЕ ВОДНО-ЗЕЛЕНОГО КАРКАСА НИЖНЕГО НОВГОРОДА</a:t>
            </a:r>
            <a:br>
              <a:rPr lang="ru-RU" sz="2400" b="1" dirty="0">
                <a:solidFill>
                  <a:srgbClr val="FF6D44"/>
                </a:solidFill>
              </a:rPr>
            </a:br>
            <a:r>
              <a:rPr lang="ru-RU" sz="2400" b="1" dirty="0">
                <a:solidFill>
                  <a:srgbClr val="FF6D44"/>
                </a:solidFill>
              </a:rPr>
              <a:t>И АГЛОМЕРАЦИИ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0738230" y="2598992"/>
            <a:ext cx="413379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Цель</a:t>
            </a:r>
            <a:r>
              <a:rPr lang="ru-RU" sz="1700" dirty="0"/>
              <a:t> -</a:t>
            </a:r>
            <a:r>
              <a:rPr lang="ru-RU" sz="1700" dirty="0">
                <a:ea typeface="Calibri" panose="020F0502020204030204" pitchFamily="34" charset="0"/>
              </a:rPr>
              <a:t>сформировать общую для всех участников (власть, бизнес, жители и общественные объединения) идеологию, проектную культуру и нормативно-правовую базу, позволяющие совершить переход из очаговых конфликтов и </a:t>
            </a:r>
            <a:r>
              <a:rPr lang="ru-RU" sz="1700" dirty="0" err="1">
                <a:ea typeface="Calibri" panose="020F0502020204030204" pitchFamily="34" charset="0"/>
              </a:rPr>
              <a:t>дискурсов</a:t>
            </a:r>
            <a:r>
              <a:rPr lang="ru-RU" sz="1700" dirty="0">
                <a:ea typeface="Calibri" panose="020F0502020204030204" pitchFamily="34" charset="0"/>
              </a:rPr>
              <a:t> по экологической повестке на «плато созидания» при реализации </a:t>
            </a:r>
            <a:r>
              <a:rPr lang="ru-RU" sz="1700" dirty="0" err="1">
                <a:ea typeface="Calibri" panose="020F0502020204030204" pitchFamily="34" charset="0"/>
              </a:rPr>
              <a:t>инвестпроектов</a:t>
            </a:r>
            <a:r>
              <a:rPr lang="ru-RU" sz="1700" dirty="0">
                <a:ea typeface="Calibri" panose="020F0502020204030204" pitchFamily="34" charset="0"/>
              </a:rPr>
              <a:t> любого масштаба и направленности</a:t>
            </a:r>
            <a:endParaRPr lang="ru-RU" sz="1700" dirty="0"/>
          </a:p>
        </p:txBody>
      </p:sp>
      <p:sp>
        <p:nvSpPr>
          <p:cNvPr id="50" name="TextBox 49"/>
          <p:cNvSpPr txBox="1"/>
          <p:nvPr/>
        </p:nvSpPr>
        <p:spPr>
          <a:xfrm>
            <a:off x="9358684" y="2782956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6D44"/>
                </a:solidFill>
              </a:rPr>
              <a:t>30%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8535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153B08-BFF3-47FE-AFF7-09F349C11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02" y="240702"/>
            <a:ext cx="10342626" cy="37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600" dirty="0">
                <a:ea typeface="Calibri" panose="020F0502020204030204" pitchFamily="34" charset="0"/>
              </a:rPr>
              <a:t>Как сделать наши города лучше?</a:t>
            </a:r>
            <a:endParaRPr lang="ru-RU" sz="1600" dirty="0">
              <a:latin typeface="Involve" panose="020B0502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131DD15-407E-4B1B-A5D6-880A7E7FFF18}"/>
              </a:ext>
            </a:extLst>
          </p:cNvPr>
          <p:cNvCxnSpPr>
            <a:cxnSpLocks/>
          </p:cNvCxnSpPr>
          <p:nvPr/>
        </p:nvCxnSpPr>
        <p:spPr>
          <a:xfrm>
            <a:off x="348702" y="754409"/>
            <a:ext cx="2915608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ГИСОГД НО — Яндекс Браузер 2025-03-04 14-53-40">
            <a:hlinkClick r:id="" action="ppaction://media"/>
            <a:extLst>
              <a:ext uri="{FF2B5EF4-FFF2-40B4-BE49-F238E27FC236}">
                <a16:creationId xmlns:a16="http://schemas.microsoft.com/office/drawing/2014/main" id="{EFE90EC1-7704-EDDC-4CB7-5D446C9EE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43788" y="0"/>
            <a:ext cx="11816862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702" y="1052047"/>
            <a:ext cx="3085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100" dirty="0" err="1">
                <a:solidFill>
                  <a:srgbClr val="FF6D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Взаимоувязка</a:t>
            </a:r>
            <a:r>
              <a:rPr lang="ru-RU" sz="2400" b="1" kern="100" dirty="0">
                <a:solidFill>
                  <a:srgbClr val="FF6D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проектов КРТ с задачами развития водно-зеленого каркаса Нижегородской агломерации</a:t>
            </a:r>
            <a:endParaRPr lang="ru-RU" sz="2400" dirty="0">
              <a:solidFill>
                <a:srgbClr val="FF6D44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D8D532-30FF-44B7-9E42-748FF19508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0" y="5788755"/>
            <a:ext cx="2910153" cy="2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A1D610-89F3-456C-87E8-18C4662920FF}"/>
              </a:ext>
            </a:extLst>
          </p:cNvPr>
          <p:cNvGrpSpPr/>
          <p:nvPr/>
        </p:nvGrpSpPr>
        <p:grpSpPr>
          <a:xfrm>
            <a:off x="348702" y="240702"/>
            <a:ext cx="14645492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BA153B08-BFF3-47FE-AFF7-09F349C11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1600" dirty="0">
                  <a:ea typeface="Calibri" panose="020F0502020204030204" pitchFamily="34" charset="0"/>
                </a:rPr>
                <a:t>Как сделать наши города лучше?</a:t>
              </a:r>
              <a:endParaRPr lang="ru-RU" sz="1600" dirty="0">
                <a:latin typeface="Involve" panose="020B0502020202020204" pitchFamily="34" charset="0"/>
              </a:endParaRP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C33E409-582B-4E92-978F-6ED33CA8A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algn="r" eaLnBrk="1" hangingPunct="1">
                  <a:lnSpc>
                    <a:spcPct val="90000"/>
                  </a:lnSpc>
                </a:pPr>
                <a:t>6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131DD15-407E-4B1B-A5D6-880A7E7FFF18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53EBC7-9377-4E6A-9380-7FC65304FE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294" y="5778480"/>
            <a:ext cx="4152900" cy="381618"/>
          </a:xfrm>
          <a:prstGeom prst="rect">
            <a:avLst/>
          </a:prstGeom>
        </p:spPr>
      </p:pic>
      <p:graphicFrame>
        <p:nvGraphicFramePr>
          <p:cNvPr id="22" name="Таблица 8">
            <a:extLst>
              <a:ext uri="{FF2B5EF4-FFF2-40B4-BE49-F238E27FC236}">
                <a16:creationId xmlns:a16="http://schemas.microsoft.com/office/drawing/2014/main" id="{8C9DDE9F-17C6-462D-AD50-B8DE66625259}"/>
              </a:ext>
            </a:extLst>
          </p:cNvPr>
          <p:cNvGraphicFramePr>
            <a:graphicFrameLocks noGrp="1"/>
          </p:cNvGraphicFramePr>
          <p:nvPr/>
        </p:nvGraphicFramePr>
        <p:xfrm>
          <a:off x="10143353" y="967963"/>
          <a:ext cx="4831010" cy="2849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287451">
                  <a:extLst>
                    <a:ext uri="{9D8B030D-6E8A-4147-A177-3AD203B41FA5}">
                      <a16:colId xmlns:a16="http://schemas.microsoft.com/office/drawing/2014/main" val="595786181"/>
                    </a:ext>
                  </a:extLst>
                </a:gridCol>
                <a:gridCol w="1543559">
                  <a:extLst>
                    <a:ext uri="{9D8B030D-6E8A-4147-A177-3AD203B41FA5}">
                      <a16:colId xmlns:a16="http://schemas.microsoft.com/office/drawing/2014/main" val="1270853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900" dirty="0"/>
                        <a:t>Озелененные пространства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Планируемые показатели при реализации проекта ВЗК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39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/>
                        <a:t>13. Доля озелененных территорий общего пользования в общей площади зеленых насаждений (%) 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10 баллов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70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14. Уровень озеленения (%)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10 баллов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080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/>
                        <a:t>15. Состояние зеленых насаждений (безразмерный коэффициент)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10 баллов</a:t>
                      </a:r>
                    </a:p>
                    <a:p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622634"/>
                  </a:ext>
                </a:extLst>
              </a:tr>
              <a:tr h="217833">
                <a:tc>
                  <a:txBody>
                    <a:bodyPr/>
                    <a:lstStyle/>
                    <a:p>
                      <a:r>
                        <a:rPr lang="ru-RU" sz="900" dirty="0"/>
                        <a:t>16. Привлекательность озелененных территорий </a:t>
                      </a:r>
                    </a:p>
                    <a:p>
                      <a:r>
                        <a:rPr lang="ru-RU" sz="900" dirty="0"/>
                        <a:t>(</a:t>
                      </a:r>
                      <a:r>
                        <a:rPr lang="ru-RU" sz="900" dirty="0" err="1"/>
                        <a:t>ед</a:t>
                      </a:r>
                      <a:r>
                        <a:rPr lang="ru-RU" sz="900" dirty="0"/>
                        <a:t>/кв. км)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10 баллов</a:t>
                      </a:r>
                    </a:p>
                    <a:p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978221"/>
                  </a:ext>
                </a:extLst>
              </a:tr>
              <a:tr h="208943">
                <a:tc>
                  <a:txBody>
                    <a:bodyPr/>
                    <a:lstStyle/>
                    <a:p>
                      <a:r>
                        <a:rPr lang="ru-RU" sz="900" dirty="0"/>
                        <a:t>17. Разнообразие услуг на озелененных территориях </a:t>
                      </a:r>
                      <a:br>
                        <a:rPr lang="ru-RU" sz="900" dirty="0"/>
                      </a:br>
                      <a:r>
                        <a:rPr lang="ru-RU" sz="900" dirty="0"/>
                        <a:t>(ед./кв. км)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10 баллов</a:t>
                      </a:r>
                    </a:p>
                    <a:p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/>
                        <a:t>18. Доля населения, имеющего доступ к озелененным территориям общего пользования (городские леса, парки, сады и др.), в общей численности населения (%)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10 баллов</a:t>
                      </a:r>
                    </a:p>
                    <a:p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035472"/>
                  </a:ext>
                </a:extLst>
              </a:tr>
            </a:tbl>
          </a:graphicData>
        </a:graphic>
      </p:graphicFrame>
      <p:graphicFrame>
        <p:nvGraphicFramePr>
          <p:cNvPr id="23" name="Таблица 8">
            <a:extLst>
              <a:ext uri="{FF2B5EF4-FFF2-40B4-BE49-F238E27FC236}">
                <a16:creationId xmlns:a16="http://schemas.microsoft.com/office/drawing/2014/main" id="{B43F9161-1CCC-46B4-A259-DD10C9923079}"/>
              </a:ext>
            </a:extLst>
          </p:cNvPr>
          <p:cNvGraphicFramePr>
            <a:graphicFrameLocks noGrp="1"/>
          </p:cNvGraphicFramePr>
          <p:nvPr/>
        </p:nvGraphicFramePr>
        <p:xfrm>
          <a:off x="10124362" y="4032106"/>
          <a:ext cx="4831010" cy="141051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324225">
                  <a:extLst>
                    <a:ext uri="{9D8B030D-6E8A-4147-A177-3AD203B41FA5}">
                      <a16:colId xmlns:a16="http://schemas.microsoft.com/office/drawing/2014/main" val="595786181"/>
                    </a:ext>
                  </a:extLst>
                </a:gridCol>
                <a:gridCol w="1506785">
                  <a:extLst>
                    <a:ext uri="{9D8B030D-6E8A-4147-A177-3AD203B41FA5}">
                      <a16:colId xmlns:a16="http://schemas.microsoft.com/office/drawing/2014/main" val="1270853777"/>
                    </a:ext>
                  </a:extLst>
                </a:gridCol>
              </a:tblGrid>
              <a:tr h="399595">
                <a:tc>
                  <a:txBody>
                    <a:bodyPr/>
                    <a:lstStyle/>
                    <a:p>
                      <a:r>
                        <a:rPr lang="ru-RU" sz="900" dirty="0"/>
                        <a:t>Социально-досуговая инфраструктура</a:t>
                      </a:r>
                    </a:p>
                    <a:p>
                      <a:r>
                        <a:rPr lang="ru-RU" sz="900" dirty="0"/>
                        <a:t>и прилегающие пространства</a:t>
                      </a:r>
                      <a:endParaRPr lang="ru-RU" sz="9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39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/>
                        <a:t>25. Безопасность передвижения вблизи учреждений здравоохранения, образования, культуры и спорта (ед./кв. км)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Увеличивается при создании безопасных пешеходных маршрутов («зеленых связей»)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70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/>
                        <a:t>26. Разнообразие культурно-досуговой и спортивной инфраструктуры (безразмерный коэффициент)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увеличивается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080084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94695" y="845572"/>
            <a:ext cx="3154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6D44"/>
                </a:solidFill>
              </a:rPr>
              <a:t>Повышение индекса качества городской среды – нам есть куда расти!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67698" y="3326578"/>
            <a:ext cx="3160405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Gramatika-Medium" panose="00000600000000000000" pitchFamily="2" charset="0"/>
              </a:rPr>
              <a:t>Формирование </a:t>
            </a:r>
            <a:r>
              <a:rPr lang="ru-RU" sz="1500" dirty="0">
                <a:solidFill>
                  <a:srgbClr val="FF6D44"/>
                </a:solidFill>
                <a:latin typeface="Gramatika-Medium" panose="00000600000000000000" pitchFamily="2" charset="0"/>
              </a:rPr>
              <a:t>ВЗК и правильное позиционирование </a:t>
            </a:r>
            <a:r>
              <a:rPr lang="ru-RU" sz="1500" dirty="0">
                <a:latin typeface="Gramatika-Medium" panose="00000600000000000000" pitchFamily="2" charset="0"/>
              </a:rPr>
              <a:t>увеличит индекс качества городской среды Нижнего Новгорода по разделам: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500" dirty="0">
                <a:latin typeface="Gramatika-Medium" panose="00000600000000000000" pitchFamily="2" charset="0"/>
              </a:rPr>
              <a:t>озелененные пространства;</a:t>
            </a:r>
          </a:p>
          <a:p>
            <a:pPr marL="171450" indent="-171450">
              <a:buFontTx/>
              <a:buChar char="-"/>
            </a:pPr>
            <a:r>
              <a:rPr lang="ru-RU" sz="1500" dirty="0" err="1">
                <a:latin typeface="Gramatika-Medium" panose="00000600000000000000" pitchFamily="2" charset="0"/>
              </a:rPr>
              <a:t>социально-досуговая</a:t>
            </a:r>
            <a:r>
              <a:rPr lang="ru-RU" sz="1500" dirty="0">
                <a:latin typeface="Gramatika-Medium" panose="00000600000000000000" pitchFamily="2" charset="0"/>
              </a:rPr>
              <a:t> инфраструктура и прилегающие пространства.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56B8F3-9F77-470B-9663-212ACCD07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145" t="15598" r="61568" b="7899"/>
          <a:stretch/>
        </p:blipFill>
        <p:spPr>
          <a:xfrm>
            <a:off x="3657601" y="952733"/>
            <a:ext cx="6361471" cy="50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2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F8DD39A-BEA7-4B2A-9CE8-0FD8E4A19F21}"/>
              </a:ext>
            </a:extLst>
          </p:cNvPr>
          <p:cNvSpPr/>
          <p:nvPr/>
        </p:nvSpPr>
        <p:spPr>
          <a:xfrm>
            <a:off x="334297" y="1549467"/>
            <a:ext cx="3598190" cy="346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F8DD39A-BEA7-4B2A-9CE8-0FD8E4A19F21}"/>
              </a:ext>
            </a:extLst>
          </p:cNvPr>
          <p:cNvSpPr/>
          <p:nvPr/>
        </p:nvSpPr>
        <p:spPr>
          <a:xfrm>
            <a:off x="4005145" y="1549467"/>
            <a:ext cx="3598190" cy="3460077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F8DD39A-BEA7-4B2A-9CE8-0FD8E4A19F21}"/>
              </a:ext>
            </a:extLst>
          </p:cNvPr>
          <p:cNvSpPr/>
          <p:nvPr/>
        </p:nvSpPr>
        <p:spPr>
          <a:xfrm>
            <a:off x="7675993" y="1549467"/>
            <a:ext cx="3598190" cy="346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F8DD39A-BEA7-4B2A-9CE8-0FD8E4A19F21}"/>
              </a:ext>
            </a:extLst>
          </p:cNvPr>
          <p:cNvSpPr/>
          <p:nvPr/>
        </p:nvSpPr>
        <p:spPr>
          <a:xfrm>
            <a:off x="11346842" y="1549467"/>
            <a:ext cx="3598190" cy="3460077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A1D610-89F3-456C-87E8-18C4662920FF}"/>
              </a:ext>
            </a:extLst>
          </p:cNvPr>
          <p:cNvGrpSpPr/>
          <p:nvPr/>
        </p:nvGrpSpPr>
        <p:grpSpPr>
          <a:xfrm>
            <a:off x="348702" y="240702"/>
            <a:ext cx="14645492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BA153B08-BFF3-47FE-AFF7-09F349C11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Колонтитул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C33E409-582B-4E92-978F-6ED33CA8A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algn="r" eaLnBrk="1" hangingPunct="1">
                  <a:lnSpc>
                    <a:spcPct val="90000"/>
                  </a:lnSpc>
                </a:pPr>
                <a:t>7</a:t>
              </a:fld>
              <a:endParaRPr lang="ru-RU" altLang="ru-RU" sz="1600" dirty="0">
                <a:solidFill>
                  <a:srgbClr val="FBFBFB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131DD15-407E-4B1B-A5D6-880A7E7FFF18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2561CFF-F7E7-408A-8AEF-20E902209EB7}"/>
              </a:ext>
            </a:extLst>
          </p:cNvPr>
          <p:cNvSpPr txBox="1"/>
          <p:nvPr/>
        </p:nvSpPr>
        <p:spPr>
          <a:xfrm>
            <a:off x="748571" y="2044363"/>
            <a:ext cx="2879532" cy="2714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800" dirty="0"/>
              <a:t>Формирование общей идеологии и культуры на уровне проектной деятельности, строительных технологий, эксплуатации ОКС: устойчивость городов </a:t>
            </a:r>
            <a:r>
              <a:rPr lang="ru-RU" sz="1800" dirty="0" err="1"/>
              <a:t>вдолгую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773F20-46AB-46EF-A0D2-7B8DB9487EAD}"/>
              </a:ext>
            </a:extLst>
          </p:cNvPr>
          <p:cNvSpPr txBox="1"/>
          <p:nvPr/>
        </p:nvSpPr>
        <p:spPr>
          <a:xfrm>
            <a:off x="4414451" y="2819960"/>
            <a:ext cx="2881084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800" dirty="0">
                <a:solidFill>
                  <a:schemeClr val="bg1"/>
                </a:solidFill>
              </a:rPr>
              <a:t>Зеленые стандарты: от ОКС к территориям. Обязательные или добровольные?</a:t>
            </a:r>
            <a:endParaRPr lang="ru-RU" sz="18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D64B2-2686-478F-8CB3-0CB42A95B6FB}"/>
              </a:ext>
            </a:extLst>
          </p:cNvPr>
          <p:cNvSpPr txBox="1"/>
          <p:nvPr/>
        </p:nvSpPr>
        <p:spPr>
          <a:xfrm>
            <a:off x="8011501" y="1901219"/>
            <a:ext cx="2921970" cy="2290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800" dirty="0"/>
              <a:t>Меры поддержки: финансовые и мотивационные – работает? («зеленое» субсидирование от ДОМ.РФ, система Клевер, рейтинги городов)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9A1D610-89F3-456C-87E8-18C4662920FF}"/>
              </a:ext>
            </a:extLst>
          </p:cNvPr>
          <p:cNvGrpSpPr/>
          <p:nvPr/>
        </p:nvGrpSpPr>
        <p:grpSpPr>
          <a:xfrm>
            <a:off x="348702" y="240702"/>
            <a:ext cx="14645492" cy="513707"/>
            <a:chOff x="348702" y="240702"/>
            <a:chExt cx="11494596" cy="513707"/>
          </a:xfrm>
        </p:grpSpPr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BA153B08-BFF3-47FE-AFF7-09F349C11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1600" dirty="0">
                  <a:ea typeface="Calibri" panose="020F0502020204030204" pitchFamily="34" charset="0"/>
                </a:rPr>
                <a:t>Как сделать наши города лучше?</a:t>
              </a:r>
              <a:endParaRPr lang="ru-RU" sz="1600" dirty="0">
                <a:latin typeface="Involve" panose="020B0502020202020204" pitchFamily="34" charset="0"/>
              </a:endParaRPr>
            </a:p>
          </p:txBody>
        </p:sp>
        <p:sp>
          <p:nvSpPr>
            <p:cNvPr id="29" name="Заголовок 1">
              <a:extLst>
                <a:ext uri="{FF2B5EF4-FFF2-40B4-BE49-F238E27FC236}">
                  <a16:creationId xmlns:a16="http://schemas.microsoft.com/office/drawing/2014/main" id="{2C33E409-582B-4E92-978F-6ED33CA8A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algn="r" eaLnBrk="1" hangingPunct="1">
                  <a:lnSpc>
                    <a:spcPct val="90000"/>
                  </a:lnSpc>
                </a:pPr>
                <a:t>7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131DD15-407E-4B1B-A5D6-880A7E7FFF18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348338" y="901782"/>
            <a:ext cx="12050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6D44"/>
                </a:solidFill>
              </a:rPr>
              <a:t>НАПРАВЛЕНИЯ СОТРУДНИЧЕСТВА В ЗЕЛЕНОЙ ПОВЕСТКЕ ГОРОДОВ: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18371" y="4191974"/>
            <a:ext cx="1183282" cy="67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B773F20-46AB-46EF-A0D2-7B8DB9487EAD}"/>
              </a:ext>
            </a:extLst>
          </p:cNvPr>
          <p:cNvSpPr txBox="1"/>
          <p:nvPr/>
        </p:nvSpPr>
        <p:spPr>
          <a:xfrm>
            <a:off x="11744399" y="2451077"/>
            <a:ext cx="2881084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800" dirty="0">
                <a:solidFill>
                  <a:schemeClr val="bg1"/>
                </a:solidFill>
              </a:rPr>
              <a:t>Осознание в городской планировке водно-зеленого каркаса как доминантного, связующего элемента жизни поколений*</a:t>
            </a:r>
            <a:endParaRPr lang="ru-RU" sz="18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0606" y="5163966"/>
            <a:ext cx="7964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333333"/>
                </a:solidFill>
              </a:rPr>
              <a:t>Ель</a:t>
            </a:r>
            <a:r>
              <a:rPr lang="ru-RU" sz="1000" dirty="0">
                <a:solidFill>
                  <a:srgbClr val="333333"/>
                </a:solidFill>
              </a:rPr>
              <a:t> — в среднем около 250–300 лет, но бывают и такие, которые доживают до 500 лет. </a:t>
            </a:r>
            <a:br>
              <a:rPr lang="ru-RU" sz="1000" dirty="0">
                <a:solidFill>
                  <a:srgbClr val="333333"/>
                </a:solidFill>
              </a:rPr>
            </a:br>
            <a:r>
              <a:rPr lang="ru-RU" sz="1000" b="1" dirty="0">
                <a:solidFill>
                  <a:srgbClr val="333333"/>
                </a:solidFill>
              </a:rPr>
              <a:t>Дуб</a:t>
            </a:r>
            <a:r>
              <a:rPr lang="ru-RU" sz="1000" dirty="0">
                <a:solidFill>
                  <a:srgbClr val="333333"/>
                </a:solidFill>
              </a:rPr>
              <a:t> — в среднем от 300 до 400 лет. </a:t>
            </a:r>
            <a:br>
              <a:rPr lang="ru-RU" sz="1000" dirty="0">
                <a:solidFill>
                  <a:srgbClr val="333333"/>
                </a:solidFill>
              </a:rPr>
            </a:br>
            <a:r>
              <a:rPr lang="ru-RU" sz="1000" b="1" dirty="0">
                <a:solidFill>
                  <a:srgbClr val="333333"/>
                </a:solidFill>
              </a:rPr>
              <a:t>Липа</a:t>
            </a:r>
            <a:r>
              <a:rPr lang="ru-RU" sz="1000" dirty="0">
                <a:solidFill>
                  <a:srgbClr val="333333"/>
                </a:solidFill>
              </a:rPr>
              <a:t> — максимальный возраст обычно до 400 лет, на улицах городов и во втором ярусе насаждений — до 100 лет, а в подлеске — до 25 лет. </a:t>
            </a:r>
            <a:br>
              <a:rPr lang="ru-RU" sz="1000" dirty="0">
                <a:solidFill>
                  <a:srgbClr val="333333"/>
                </a:solidFill>
              </a:rPr>
            </a:br>
            <a:r>
              <a:rPr lang="ru-RU" sz="1000" b="1" dirty="0">
                <a:solidFill>
                  <a:srgbClr val="333333"/>
                </a:solidFill>
              </a:rPr>
              <a:t>Каштан</a:t>
            </a:r>
            <a:r>
              <a:rPr lang="ru-RU" sz="1000" dirty="0">
                <a:solidFill>
                  <a:srgbClr val="333333"/>
                </a:solidFill>
              </a:rPr>
              <a:t> — до 1000 лет. </a:t>
            </a:r>
            <a:br>
              <a:rPr lang="ru-RU" sz="1000" dirty="0">
                <a:solidFill>
                  <a:srgbClr val="333333"/>
                </a:solidFill>
              </a:rPr>
            </a:br>
            <a:r>
              <a:rPr lang="ru-RU" sz="1000" b="1" dirty="0">
                <a:solidFill>
                  <a:srgbClr val="333333"/>
                </a:solidFill>
              </a:rPr>
              <a:t>Берёза</a:t>
            </a:r>
            <a:r>
              <a:rPr lang="ru-RU" sz="1000" dirty="0">
                <a:solidFill>
                  <a:srgbClr val="333333"/>
                </a:solidFill>
              </a:rPr>
              <a:t> — средняя продолжительность жизни составляет примерно 100 лет или немного дольше. </a:t>
            </a:r>
            <a:br>
              <a:rPr lang="ru-RU" sz="1000" dirty="0">
                <a:solidFill>
                  <a:srgbClr val="333333"/>
                </a:solidFill>
              </a:rPr>
            </a:br>
            <a:r>
              <a:rPr lang="ru-RU" sz="1000" b="1" dirty="0">
                <a:solidFill>
                  <a:srgbClr val="333333"/>
                </a:solidFill>
              </a:rPr>
              <a:t>Тополь</a:t>
            </a:r>
            <a:r>
              <a:rPr lang="ru-RU" sz="1000" dirty="0">
                <a:solidFill>
                  <a:srgbClr val="333333"/>
                </a:solidFill>
              </a:rPr>
              <a:t> — в среднем от 150 до 200 лет</a:t>
            </a:r>
            <a:endParaRPr lang="ru-RU" sz="1000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E53EBC7-9377-4E6A-9380-7FC65304FE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294" y="5621164"/>
            <a:ext cx="4152900" cy="3816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4799" y="5132439"/>
            <a:ext cx="442452" cy="40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9927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9ACD27-80D7-403A-B871-6B68DA8A64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"/>
            <a:ext cx="15360650" cy="6400271"/>
          </a:xfrm>
          <a:prstGeom prst="rect">
            <a:avLst/>
          </a:prstGeom>
        </p:spPr>
      </p:pic>
      <p:pic>
        <p:nvPicPr>
          <p:cNvPr id="5122" name="Picture 2" descr="I:\Работа\Презентация Минстрой\05-03-25\Дерево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66328" y="0"/>
            <a:ext cx="9923229" cy="699964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0B9333-199F-92A2-2541-B49686CB4B7F}"/>
              </a:ext>
            </a:extLst>
          </p:cNvPr>
          <p:cNvSpPr txBox="1"/>
          <p:nvPr/>
        </p:nvSpPr>
        <p:spPr>
          <a:xfrm>
            <a:off x="748570" y="1987120"/>
            <a:ext cx="5230989" cy="2112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solidFill>
                  <a:srgbClr val="FF6D44"/>
                </a:solidFill>
              </a:rPr>
              <a:t>Мы не наследуем землю от наших отцов, мы берем её в долг у наших детей</a:t>
            </a:r>
          </a:p>
          <a:p>
            <a:pPr>
              <a:lnSpc>
                <a:spcPct val="200000"/>
              </a:lnSpc>
            </a:pP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Пословица Амишей</a:t>
            </a:r>
          </a:p>
        </p:txBody>
      </p:sp>
    </p:spTree>
    <p:extLst>
      <p:ext uri="{BB962C8B-B14F-4D97-AF65-F5344CB8AC3E}">
        <p14:creationId xmlns:p14="http://schemas.microsoft.com/office/powerpoint/2010/main" val="3488463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713</Words>
  <Application>Microsoft Office PowerPoint</Application>
  <PresentationFormat>Произвольный</PresentationFormat>
  <Paragraphs>91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Gramatika-Medium</vt:lpstr>
      <vt:lpstr>Involve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Товарова</dc:creator>
  <cp:lastModifiedBy>Ракова</cp:lastModifiedBy>
  <cp:revision>27</cp:revision>
  <dcterms:created xsi:type="dcterms:W3CDTF">2025-02-19T10:52:49Z</dcterms:created>
  <dcterms:modified xsi:type="dcterms:W3CDTF">2025-03-07T12:45:38Z</dcterms:modified>
</cp:coreProperties>
</file>